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</p:sldMasterIdLst>
  <p:notesMasterIdLst>
    <p:notesMasterId r:id="rId70"/>
  </p:notesMasterIdLst>
  <p:sldIdLst>
    <p:sldId id="381" r:id="rId4"/>
    <p:sldId id="373" r:id="rId5"/>
    <p:sldId id="375" r:id="rId6"/>
    <p:sldId id="376" r:id="rId7"/>
    <p:sldId id="377" r:id="rId8"/>
    <p:sldId id="378" r:id="rId9"/>
    <p:sldId id="374" r:id="rId10"/>
    <p:sldId id="380" r:id="rId11"/>
    <p:sldId id="379" r:id="rId12"/>
    <p:sldId id="372" r:id="rId13"/>
    <p:sldId id="364" r:id="rId14"/>
    <p:sldId id="363" r:id="rId15"/>
    <p:sldId id="361" r:id="rId16"/>
    <p:sldId id="362" r:id="rId17"/>
    <p:sldId id="359" r:id="rId18"/>
    <p:sldId id="356" r:id="rId19"/>
    <p:sldId id="360" r:id="rId20"/>
    <p:sldId id="358" r:id="rId21"/>
    <p:sldId id="357" r:id="rId22"/>
    <p:sldId id="350" r:id="rId23"/>
    <p:sldId id="351" r:id="rId24"/>
    <p:sldId id="352" r:id="rId25"/>
    <p:sldId id="353" r:id="rId26"/>
    <p:sldId id="338" r:id="rId27"/>
    <p:sldId id="345" r:id="rId28"/>
    <p:sldId id="344" r:id="rId29"/>
    <p:sldId id="341" r:id="rId30"/>
    <p:sldId id="340" r:id="rId31"/>
    <p:sldId id="339" r:id="rId32"/>
    <p:sldId id="331" r:id="rId33"/>
    <p:sldId id="321" r:id="rId34"/>
    <p:sldId id="311" r:id="rId35"/>
    <p:sldId id="317" r:id="rId36"/>
    <p:sldId id="323" r:id="rId37"/>
    <p:sldId id="322" r:id="rId38"/>
    <p:sldId id="310" r:id="rId39"/>
    <p:sldId id="304" r:id="rId40"/>
    <p:sldId id="348" r:id="rId41"/>
    <p:sldId id="347" r:id="rId42"/>
    <p:sldId id="337" r:id="rId43"/>
    <p:sldId id="333" r:id="rId44"/>
    <p:sldId id="316" r:id="rId45"/>
    <p:sldId id="305" r:id="rId46"/>
    <p:sldId id="326" r:id="rId47"/>
    <p:sldId id="318" r:id="rId48"/>
    <p:sldId id="295" r:id="rId49"/>
    <p:sldId id="336" r:id="rId50"/>
    <p:sldId id="334" r:id="rId51"/>
    <p:sldId id="332" r:id="rId52"/>
    <p:sldId id="335" r:id="rId53"/>
    <p:sldId id="303" r:id="rId54"/>
    <p:sldId id="343" r:id="rId55"/>
    <p:sldId id="320" r:id="rId56"/>
    <p:sldId id="349" r:id="rId57"/>
    <p:sldId id="297" r:id="rId58"/>
    <p:sldId id="307" r:id="rId59"/>
    <p:sldId id="314" r:id="rId60"/>
    <p:sldId id="312" r:id="rId61"/>
    <p:sldId id="325" r:id="rId62"/>
    <p:sldId id="327" r:id="rId63"/>
    <p:sldId id="296" r:id="rId64"/>
    <p:sldId id="313" r:id="rId65"/>
    <p:sldId id="302" r:id="rId66"/>
    <p:sldId id="306" r:id="rId67"/>
    <p:sldId id="319" r:id="rId68"/>
    <p:sldId id="292" r:id="rId69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F4FE"/>
    <a:srgbClr val="C1D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37"/>
    <p:restoredTop sz="94364"/>
  </p:normalViewPr>
  <p:slideViewPr>
    <p:cSldViewPr>
      <p:cViewPr varScale="1">
        <p:scale>
          <a:sx n="121" d="100"/>
          <a:sy n="121" d="100"/>
        </p:scale>
        <p:origin x="85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4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29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23004911-5838-490B-AE86-5207895B3A2D}" type="datetimeFigureOut">
              <a:rPr lang="en-US" smtClean="0"/>
              <a:pPr/>
              <a:t>8/10/24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56966F2B-3204-4109-8267-F510E4B65C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971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5ed6a95f5d_46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2" name="Google Shape;1112;g5ed6a95f5d_46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66F2B-3204-4109-8267-F510E4B65C87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204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66F2B-3204-4109-8267-F510E4B65C87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710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66F2B-3204-4109-8267-F510E4B65C87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200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66F2B-3204-4109-8267-F510E4B65C87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782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66F2B-3204-4109-8267-F510E4B65C87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0218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66F2B-3204-4109-8267-F510E4B65C87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3030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66F2B-3204-4109-8267-F510E4B65C87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15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66F2B-3204-4109-8267-F510E4B65C87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0526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66F2B-3204-4109-8267-F510E4B65C87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3900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66F2B-3204-4109-8267-F510E4B65C87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29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66F2B-3204-4109-8267-F510E4B65C87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8463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66F2B-3204-4109-8267-F510E4B65C87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6653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66F2B-3204-4109-8267-F510E4B65C87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4187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66F2B-3204-4109-8267-F510E4B65C87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3067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66F2B-3204-4109-8267-F510E4B65C87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907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66F2B-3204-4109-8267-F510E4B65C87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4878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66F2B-3204-4109-8267-F510E4B65C87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3625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66F2B-3204-4109-8267-F510E4B65C87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961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66F2B-3204-4109-8267-F510E4B65C87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9692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66F2B-3204-4109-8267-F510E4B65C87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033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66F2B-3204-4109-8267-F510E4B65C87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70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66F2B-3204-4109-8267-F510E4B65C87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007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66F2B-3204-4109-8267-F510E4B65C87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90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66F2B-3204-4109-8267-F510E4B65C87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298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66F2B-3204-4109-8267-F510E4B65C87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16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66F2B-3204-4109-8267-F510E4B65C87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289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66F2B-3204-4109-8267-F510E4B65C87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136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66F2B-3204-4109-8267-F510E4B65C87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872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66F2B-3204-4109-8267-F510E4B65C87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69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66F2B-3204-4109-8267-F510E4B65C87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312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66F2B-3204-4109-8267-F510E4B65C87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43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Times New Roman"/>
                <a:ea typeface="ＭＳ Ｐゴシック"/>
              </a:rPr>
              <a:t>SCEC: An NSF + USGS Research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2ECF9-DC8F-294D-B60D-4E7DF7A33BC6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4557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Times New Roman"/>
                <a:ea typeface="ＭＳ Ｐゴシック"/>
              </a:rPr>
              <a:t>SCEC: An NSF + USGS Research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861975-4B12-5045-BBF5-5FA5632EDB8B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70844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Times New Roman"/>
                <a:ea typeface="ＭＳ Ｐゴシック"/>
              </a:rPr>
              <a:t>SCEC: An NSF + USGS Research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D17B08-B3F2-AA47-871C-356C9622F462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76725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Times New Roman"/>
                <a:ea typeface="ＭＳ Ｐゴシック"/>
              </a:rPr>
              <a:t>SCEC: An NSF + USGS Research Center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972933-619A-9A44-B6A8-1A2F93B18E15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02420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Times New Roman"/>
                <a:ea typeface="ＭＳ Ｐゴシック"/>
              </a:rPr>
              <a:t>SCEC: An NSF + USGS Research Center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37768B-37C4-C943-B268-CE24F1889525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81316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Times New Roman"/>
                <a:ea typeface="ＭＳ Ｐゴシック"/>
              </a:rPr>
              <a:t>SCEC: An NSF + USGS Research Center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1E70F-F7F7-4241-BF0B-D554F0191C05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08378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Times New Roman"/>
                <a:ea typeface="ＭＳ Ｐゴシック"/>
              </a:rPr>
              <a:t>SCEC: An NSF + USGS Research Center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41FE78-FB38-A243-B12C-670124FDCA81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895909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Times New Roman"/>
                <a:ea typeface="ＭＳ Ｐゴシック"/>
              </a:rPr>
              <a:t>SCEC: An NSF + USGS Research Center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A464E0-810A-1E4F-9938-DCA43A3634DF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08915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Times New Roman"/>
                <a:ea typeface="ＭＳ Ｐゴシック"/>
              </a:rPr>
              <a:t>SCEC: An NSF + USGS Research Center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60FCAB-BADF-0841-9966-40813E9E5C00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78942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Times New Roman"/>
                <a:ea typeface="ＭＳ Ｐゴシック"/>
              </a:rPr>
              <a:t>SCEC: An NSF + USGS Research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8A2344-12E1-E145-B8AA-93832D58E95B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84450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Times New Roman"/>
                <a:ea typeface="ＭＳ Ｐゴシック"/>
              </a:rPr>
              <a:t>SCEC: An NSF + USGS Research Center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E00397-EA2E-C24C-ABF2-F6A858AB2867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7470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19400" y="6473825"/>
            <a:ext cx="3657600" cy="231775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Times New Roman"/>
                <a:ea typeface="ＭＳ Ｐゴシック"/>
              </a:rPr>
              <a:t>SCEC: An NSF + USGS Research Center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BD2C0F4-51A1-1147-9195-0A3578E8CA57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370489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19400" y="6473825"/>
            <a:ext cx="3657600" cy="231775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Times New Roman"/>
                <a:ea typeface="ＭＳ Ｐゴシック"/>
              </a:rPr>
              <a:t>SCEC: An NSF + USGS Research Center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8FCC2CA-30CD-BB43-BB02-AE356A0B007B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597037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19400" y="6473825"/>
            <a:ext cx="3657600" cy="231775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Times New Roman"/>
                <a:ea typeface="ＭＳ Ｐゴシック"/>
              </a:rPr>
              <a:t>SCEC: An NSF + USGS Research Center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C3E5E8A-E2F5-5844-BC8B-1518D55372D6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023670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6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08356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6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6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3" name="Google Shape;313;p66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4" name="Google Shape;314;p6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585400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67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17" name="Google Shape;317;p67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8" name="Google Shape;318;p6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115900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8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1" name="Google Shape;321;p6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4139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6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5" name="Google Shape;325;p6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63574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70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8" name="Google Shape;328;p7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9" name="Google Shape;329;p7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017878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1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32" name="Google Shape;332;p7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735715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72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35" name="Google Shape;335;p7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119709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73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8" name="Google Shape;338;p73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7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161296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Slide" type="obj">
  <p:cSld name="Title and Content Slide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74"/>
          <p:cNvSpPr/>
          <p:nvPr/>
        </p:nvSpPr>
        <p:spPr>
          <a:xfrm>
            <a:off x="0" y="6563052"/>
            <a:ext cx="9144000" cy="294800"/>
          </a:xfrm>
          <a:prstGeom prst="rect">
            <a:avLst/>
          </a:prstGeom>
          <a:solidFill>
            <a:srgbClr val="9D171E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74"/>
          <p:cNvSpPr txBox="1">
            <a:spLocks noGrp="1"/>
          </p:cNvSpPr>
          <p:nvPr>
            <p:ph type="title"/>
          </p:nvPr>
        </p:nvSpPr>
        <p:spPr>
          <a:xfrm>
            <a:off x="227468" y="274637"/>
            <a:ext cx="8689200" cy="6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D171E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74"/>
          <p:cNvSpPr txBox="1">
            <a:spLocks noGrp="1"/>
          </p:cNvSpPr>
          <p:nvPr>
            <p:ph type="body" idx="1"/>
          </p:nvPr>
        </p:nvSpPr>
        <p:spPr>
          <a:xfrm>
            <a:off x="227468" y="990600"/>
            <a:ext cx="8689200" cy="54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29845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21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/>
            </a:lvl6pPr>
            <a:lvl7pPr marL="3200400" lvl="6" indent="-2921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/>
            </a:lvl7pPr>
            <a:lvl8pPr marL="3657600" lvl="7" indent="-2921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/>
            </a:lvl8pPr>
            <a:lvl9pPr marL="4114800" lvl="8" indent="-2921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344" name="Google Shape;344;p74"/>
          <p:cNvSpPr txBox="1">
            <a:spLocks noGrp="1"/>
          </p:cNvSpPr>
          <p:nvPr>
            <p:ph type="dt" idx="10"/>
          </p:nvPr>
        </p:nvSpPr>
        <p:spPr>
          <a:xfrm>
            <a:off x="170303" y="6620975"/>
            <a:ext cx="1047300" cy="1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5" name="Google Shape;345;p74"/>
          <p:cNvSpPr txBox="1">
            <a:spLocks noGrp="1"/>
          </p:cNvSpPr>
          <p:nvPr>
            <p:ph type="ftr" idx="11"/>
          </p:nvPr>
        </p:nvSpPr>
        <p:spPr>
          <a:xfrm>
            <a:off x="3028548" y="6528899"/>
            <a:ext cx="3087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6" name="Google Shape;346;p74"/>
          <p:cNvSpPr txBox="1">
            <a:spLocks noGrp="1"/>
          </p:cNvSpPr>
          <p:nvPr>
            <p:ph type="sldNum" idx="12"/>
          </p:nvPr>
        </p:nvSpPr>
        <p:spPr>
          <a:xfrm>
            <a:off x="8173388" y="6620975"/>
            <a:ext cx="857400" cy="1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1969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75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75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0" name="Google Shape;350;p75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51" name="Google Shape;351;p75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2" name="Google Shape;352;p7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55007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86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86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86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6473825"/>
            <a:ext cx="3657600" cy="2317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rgbClr val="800000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Times New Roman"/>
                <a:ea typeface="ＭＳ Ｐゴシック" charset="0"/>
              </a:rPr>
              <a:t>SCEC: An NSF + USGS Research Center</a:t>
            </a:r>
          </a:p>
        </p:txBody>
      </p:sp>
      <p:sp>
        <p:nvSpPr>
          <p:cNvPr id="1086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E69644-6521-A444-9BDC-AAD1D013E3FA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32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800000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800000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800000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3" name="Google Shape;303;p6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4" name="Google Shape;304;p6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2129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jpg"/><Relationship Id="rId17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5" Type="http://schemas.openxmlformats.org/officeDocument/2006/relationships/image" Target="../media/image13.pn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4.emf"/><Relationship Id="rId4" Type="http://schemas.openxmlformats.org/officeDocument/2006/relationships/oleObject" Target="../embeddings/oleObject2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137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74734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000" dirty="0"/>
              <a:t>Examples of SCEC’s Research Computing Science Communications</a:t>
            </a:r>
            <a:endParaRPr sz="2000" dirty="0"/>
          </a:p>
        </p:txBody>
      </p:sp>
      <p:pic>
        <p:nvPicPr>
          <p:cNvPr id="1115" name="Google Shape;1115;p1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2225" y="4205326"/>
            <a:ext cx="1426195" cy="129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1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5032" y="2413308"/>
            <a:ext cx="1209098" cy="1601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1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441299" y="4081295"/>
            <a:ext cx="1085379" cy="1562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1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200" y="2493094"/>
            <a:ext cx="1035257" cy="133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1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38959" y="2463907"/>
            <a:ext cx="1091316" cy="1412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3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14745" y="4064174"/>
            <a:ext cx="1045379" cy="1352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1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830400" y="4039654"/>
            <a:ext cx="1132372" cy="145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137" descr="ITR.FINAL_Page_01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28000" y="2520615"/>
            <a:ext cx="1067006" cy="1314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137" descr="scan0012 (2)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117496" y="2599501"/>
            <a:ext cx="1599536" cy="119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4" name="Google Shape;1124;p13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112" y="4088696"/>
            <a:ext cx="1109921" cy="142220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125" name="Google Shape;1125;p13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872496" y="2471498"/>
            <a:ext cx="1123352" cy="14123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6" name="Google Shape;1126;p137"/>
          <p:cNvGrpSpPr/>
          <p:nvPr/>
        </p:nvGrpSpPr>
        <p:grpSpPr>
          <a:xfrm>
            <a:off x="7809298" y="4039654"/>
            <a:ext cx="1249751" cy="1445199"/>
            <a:chOff x="1752600" y="1"/>
            <a:chExt cx="7391400" cy="6857998"/>
          </a:xfrm>
        </p:grpSpPr>
        <p:pic>
          <p:nvPicPr>
            <p:cNvPr id="1127" name="Google Shape;1127;p13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752600" y="2773119"/>
              <a:ext cx="7391400" cy="4084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8" name="Google Shape;1128;p137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752600" y="1"/>
              <a:ext cx="7391400" cy="46013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29" name="Google Shape;1129;p13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866557" y="2576453"/>
            <a:ext cx="1114659" cy="1243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137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618058" y="4064174"/>
            <a:ext cx="1098975" cy="1422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5FB50D-8E47-7C48-AD66-C021C3FD7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773119"/>
            <a:ext cx="7391400" cy="4084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BC9601-403F-B345-9662-7002FCB20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324600" cy="39372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081187-9291-0BEC-B36C-BA30D4DF00F9}"/>
              </a:ext>
            </a:extLst>
          </p:cNvPr>
          <p:cNvSpPr/>
          <p:nvPr/>
        </p:nvSpPr>
        <p:spPr>
          <a:xfrm>
            <a:off x="25400" y="3963777"/>
            <a:ext cx="1701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DOE Exascale Computing Project target research applications included SCEC </a:t>
            </a:r>
            <a:r>
              <a:rPr lang="en-US" sz="1600" dirty="0" err="1"/>
              <a:t>CyberShake</a:t>
            </a:r>
            <a:r>
              <a:rPr lang="en-US" sz="1600" dirty="0"/>
              <a:t> research (2017)</a:t>
            </a:r>
          </a:p>
        </p:txBody>
      </p:sp>
    </p:spTree>
    <p:extLst>
      <p:ext uri="{BB962C8B-B14F-4D97-AF65-F5344CB8AC3E}">
        <p14:creationId xmlns:p14="http://schemas.microsoft.com/office/powerpoint/2010/main" val="2877211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14F056-DDD6-069A-58E2-0775C9A99432}"/>
              </a:ext>
            </a:extLst>
          </p:cNvPr>
          <p:cNvSpPr/>
          <p:nvPr/>
        </p:nvSpPr>
        <p:spPr>
          <a:xfrm>
            <a:off x="0" y="1981200"/>
            <a:ext cx="1701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SCEC’s large-scale computational research computing projects require collaborations between geoscientists and computer scientists, supercomputer resource providers, and vendors. (Cray  2018)</a:t>
            </a:r>
          </a:p>
        </p:txBody>
      </p:sp>
    </p:spTree>
    <p:extLst>
      <p:ext uri="{BB962C8B-B14F-4D97-AF65-F5344CB8AC3E}">
        <p14:creationId xmlns:p14="http://schemas.microsoft.com/office/powerpoint/2010/main" val="482299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00" y="0"/>
            <a:ext cx="572168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6F9C57-DE2B-2D68-FC37-E6A53ED0A1A4}"/>
              </a:ext>
            </a:extLst>
          </p:cNvPr>
          <p:cNvSpPr/>
          <p:nvPr/>
        </p:nvSpPr>
        <p:spPr>
          <a:xfrm>
            <a:off x="0" y="1981200"/>
            <a:ext cx="1701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SCEC’s large-scale computational research computing projects require collaborations between geoscientists and computer scientists, supercomputer resource providers, and vendors. (NVIDIA Interview 2017)</a:t>
            </a:r>
          </a:p>
        </p:txBody>
      </p:sp>
    </p:spTree>
    <p:extLst>
      <p:ext uri="{BB962C8B-B14F-4D97-AF65-F5344CB8AC3E}">
        <p14:creationId xmlns:p14="http://schemas.microsoft.com/office/powerpoint/2010/main" val="1797441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6" y="8901"/>
            <a:ext cx="890202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2D35A8-B155-C59C-E3FD-B02D1C66D24E}"/>
              </a:ext>
            </a:extLst>
          </p:cNvPr>
          <p:cNvSpPr/>
          <p:nvPr/>
        </p:nvSpPr>
        <p:spPr>
          <a:xfrm>
            <a:off x="6172200" y="152400"/>
            <a:ext cx="274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SCEC research as exemplar in NCAS 2020 Planning</a:t>
            </a:r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890101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65" y="4408064"/>
            <a:ext cx="3145735" cy="242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2-09 at 11.52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700" y="228600"/>
            <a:ext cx="3441700" cy="4432300"/>
          </a:xfrm>
          <a:prstGeom prst="rect">
            <a:avLst/>
          </a:prstGeom>
        </p:spPr>
      </p:pic>
      <p:pic>
        <p:nvPicPr>
          <p:cNvPr id="2" name="Picture 1" descr="SRL_Cov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0127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BE4F94-ECE2-EB71-5E89-C6A9B6966E78}"/>
              </a:ext>
            </a:extLst>
          </p:cNvPr>
          <p:cNvSpPr/>
          <p:nvPr/>
        </p:nvSpPr>
        <p:spPr>
          <a:xfrm>
            <a:off x="5638800" y="5029200"/>
            <a:ext cx="3429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SCEC Broadband Platform Software Publication and Cover in SRL (Jan 2015)</a:t>
            </a:r>
          </a:p>
        </p:txBody>
      </p:sp>
    </p:spTree>
    <p:extLst>
      <p:ext uri="{BB962C8B-B14F-4D97-AF65-F5344CB8AC3E}">
        <p14:creationId xmlns:p14="http://schemas.microsoft.com/office/powerpoint/2010/main" val="2176341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5943600"/>
            <a:ext cx="342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NCSA Website</a:t>
            </a:r>
          </a:p>
          <a:p>
            <a:r>
              <a:rPr lang="en-US" dirty="0"/>
              <a:t>Jan 2015</a:t>
            </a:r>
          </a:p>
        </p:txBody>
      </p:sp>
      <p:pic>
        <p:nvPicPr>
          <p:cNvPr id="2" name="Picture 1" descr="NCSA Web Site 12 Dec 20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3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23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s2014-3083_Page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8" y="7168"/>
            <a:ext cx="4653698" cy="6026059"/>
          </a:xfrm>
          <a:prstGeom prst="rect">
            <a:avLst/>
          </a:prstGeom>
        </p:spPr>
      </p:pic>
      <p:pic>
        <p:nvPicPr>
          <p:cNvPr id="3" name="Picture 2" descr="fs2014-3083_Page_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64" y="1143000"/>
            <a:ext cx="4416136" cy="571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73BCF4-7A2F-7FC3-335A-464B53BC7E07}"/>
              </a:ext>
            </a:extLst>
          </p:cNvPr>
          <p:cNvSpPr txBox="1"/>
          <p:nvPr/>
        </p:nvSpPr>
        <p:spPr>
          <a:xfrm>
            <a:off x="132673" y="6033227"/>
            <a:ext cx="4416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Developed testing center for </a:t>
            </a:r>
            <a:r>
              <a:rPr lang="en-US" sz="1600" dirty="0" err="1"/>
              <a:t>ShakeAlert</a:t>
            </a:r>
            <a:r>
              <a:rPr lang="en-US" sz="1600" dirty="0"/>
              <a:t> methods prior to public distribution of earthquake early warnings (2013)</a:t>
            </a:r>
          </a:p>
        </p:txBody>
      </p:sp>
    </p:spTree>
    <p:extLst>
      <p:ext uri="{BB962C8B-B14F-4D97-AF65-F5344CB8AC3E}">
        <p14:creationId xmlns:p14="http://schemas.microsoft.com/office/powerpoint/2010/main" val="1258464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5715000"/>
            <a:ext cx="342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SDSC Science Highlights about SCEC - 2013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7949"/>
            <a:ext cx="4003961" cy="5130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566988"/>
            <a:ext cx="4764503" cy="61050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16211"/>
            <a:ext cx="4003961" cy="51305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68312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5715000"/>
            <a:ext cx="342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SDSC Science Highlights about SCEC - 2013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7949"/>
            <a:ext cx="4003962" cy="5130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566988"/>
            <a:ext cx="4764503" cy="610502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49148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081187-9291-0BEC-B36C-BA30D4DF00F9}"/>
              </a:ext>
            </a:extLst>
          </p:cNvPr>
          <p:cNvSpPr/>
          <p:nvPr/>
        </p:nvSpPr>
        <p:spPr>
          <a:xfrm>
            <a:off x="228600" y="685800"/>
            <a:ext cx="2057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DOE Oak Ridge Leadership Computing Facility (OLCF) article about SCEC’s </a:t>
            </a:r>
            <a:r>
              <a:rPr lang="en-US" sz="1600" dirty="0" err="1"/>
              <a:t>CyberShake</a:t>
            </a:r>
            <a:r>
              <a:rPr lang="en-US" sz="1600" dirty="0"/>
              <a:t> v22.12 probabilistic seismic hazard research which used the OLCF Summit supercomputer to calculate both low-frequency and broadband PSHA hazard models for southern California (2024)</a:t>
            </a: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E5721A2-DE9D-53AE-2CAE-700A85DCC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57" y="0"/>
            <a:ext cx="6464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2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5715000"/>
            <a:ext cx="342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Cray SC’13 Case Study about SCEC - November 2013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1"/>
            <a:ext cx="4003962" cy="518159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536587"/>
            <a:ext cx="4764503" cy="616582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34493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5715000"/>
            <a:ext cx="396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California State Department of Water Resources Use of Broadband Platform Usage - October 2013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1"/>
            <a:ext cx="4003961" cy="518159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536587"/>
            <a:ext cx="4764502" cy="616582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22031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5715000"/>
            <a:ext cx="342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NSF XSEDE Highlight about SCEC HPC Software - July 2013</a:t>
            </a:r>
          </a:p>
        </p:txBody>
      </p:sp>
      <p:pic>
        <p:nvPicPr>
          <p:cNvPr id="2" name="Picture 1" descr="X13_highlights 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13323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" y="4724400"/>
            <a:ext cx="289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International Earthquake Forecasting  Meetings – </a:t>
            </a:r>
          </a:p>
          <a:p>
            <a:r>
              <a:rPr lang="en-US" dirty="0"/>
              <a:t>May 2013</a:t>
            </a:r>
          </a:p>
        </p:txBody>
      </p:sp>
      <p:pic>
        <p:nvPicPr>
          <p:cNvPr id="3" name="Picture 2" descr="CSEP_Meeting_2013 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845" y="2209800"/>
            <a:ext cx="5999155" cy="4648200"/>
          </a:xfrm>
          <a:prstGeom prst="rect">
            <a:avLst/>
          </a:prstGeom>
        </p:spPr>
      </p:pic>
      <p:pic>
        <p:nvPicPr>
          <p:cNvPr id="2" name="Picture 1" descr="CSEP_Meeting_2013 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227596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83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5715000"/>
            <a:ext cx="342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NSF Advanced Computing Infrastructure - February 2012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4003962" cy="51815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533402"/>
            <a:ext cx="4764503" cy="617219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5906869"/>
            <a:ext cx="396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DOE INCITE Allocation – January 2012</a:t>
            </a:r>
          </a:p>
          <a:p>
            <a:r>
              <a:rPr lang="en-US" dirty="0"/>
              <a:t>40 Million CPU Hours (ALCF and ORNL)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53723"/>
            <a:ext cx="4769426" cy="616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89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" y="57912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DOE INCITE Review - June 2011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3827318" cy="4952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52400"/>
            <a:ext cx="4769426" cy="616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09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105400" y="5334000"/>
            <a:ext cx="3429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M8 Simulation</a:t>
            </a:r>
          </a:p>
          <a:p>
            <a:r>
              <a:rPr lang="en-US" dirty="0"/>
              <a:t>SC10 Gordon Bell HPC Award Finalist (Nov 2010)</a:t>
            </a:r>
          </a:p>
        </p:txBody>
      </p:sp>
      <p:pic>
        <p:nvPicPr>
          <p:cNvPr id="4" name="Picture 3" descr="bw-newsletter-1004_Page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4769426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54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105400" y="6336268"/>
            <a:ext cx="396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NCSA article on SCEC/CME (May 2010)</a:t>
            </a:r>
          </a:p>
        </p:txBody>
      </p:sp>
      <p:pic>
        <p:nvPicPr>
          <p:cNvPr id="4" name="Picture 3" descr="bw-newsletter-1004_Page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4769427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" y="6172200"/>
            <a:ext cx="883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TACC article on CyberShake (Feb 2010)</a:t>
            </a:r>
          </a:p>
        </p:txBody>
      </p:sp>
      <p:pic>
        <p:nvPicPr>
          <p:cNvPr id="1026" name="Picture 2" descr="C:\Users\Philip James\Desktop\Build_14_30March2010\Maechling_Portfolio\Maechling_Accomplishment_Scans\TACC_Site\TACC_2010\CS_p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5149850" cy="5746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081187-9291-0BEC-B36C-BA30D4DF00F9}"/>
              </a:ext>
            </a:extLst>
          </p:cNvPr>
          <p:cNvSpPr/>
          <p:nvPr/>
        </p:nvSpPr>
        <p:spPr>
          <a:xfrm>
            <a:off x="228600" y="685800"/>
            <a:ext cx="2057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USC </a:t>
            </a:r>
            <a:r>
              <a:rPr lang="en-US" sz="1600" dirty="0" err="1"/>
              <a:t>Dornsife</a:t>
            </a:r>
            <a:r>
              <a:rPr lang="en-US" sz="1600" dirty="0"/>
              <a:t> article describes research activities at SCEC (2022)</a:t>
            </a:r>
          </a:p>
        </p:txBody>
      </p:sp>
      <p:pic>
        <p:nvPicPr>
          <p:cNvPr id="4" name="Picture 3" descr="A person in a blue shirt&#10;&#10;Description automatically generated">
            <a:extLst>
              <a:ext uri="{FF2B5EF4-FFF2-40B4-BE49-F238E27FC236}">
                <a16:creationId xmlns:a16="http://schemas.microsoft.com/office/drawing/2014/main" id="{4F969EB7-831D-CAFC-A49E-37C393428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586" y="685800"/>
            <a:ext cx="4173528" cy="6159500"/>
          </a:xfrm>
          <a:prstGeom prst="rect">
            <a:avLst/>
          </a:prstGeom>
        </p:spPr>
      </p:pic>
      <p:pic>
        <p:nvPicPr>
          <p:cNvPr id="7" name="Picture 6" descr="A person's face in a newspaper&#10;&#10;Description automatically generated">
            <a:extLst>
              <a:ext uri="{FF2B5EF4-FFF2-40B4-BE49-F238E27FC236}">
                <a16:creationId xmlns:a16="http://schemas.microsoft.com/office/drawing/2014/main" id="{0684C79F-4AA9-4C40-BF9C-81925AAE8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9267"/>
            <a:ext cx="3923031" cy="41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67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" y="6172200"/>
            <a:ext cx="883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TeraGrid Highlights 2009 describes SCEC’s use of NSF’s Track 2B computer Kraken at the National Institute for Computational Science (NICS) Kraken at Oak Ridge National Laboratory.</a:t>
            </a:r>
          </a:p>
        </p:txBody>
      </p:sp>
      <p:pic>
        <p:nvPicPr>
          <p:cNvPr id="5" name="Picture 4" descr="scan0012 (2)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3886200" cy="2910057"/>
          </a:xfrm>
          <a:prstGeom prst="rect">
            <a:avLst/>
          </a:prstGeom>
        </p:spPr>
      </p:pic>
      <p:pic>
        <p:nvPicPr>
          <p:cNvPr id="6" name="Picture 5" descr="scan001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591" y="3181349"/>
            <a:ext cx="3831928" cy="2914650"/>
          </a:xfrm>
          <a:prstGeom prst="rect">
            <a:avLst/>
          </a:prstGeom>
        </p:spPr>
      </p:pic>
      <p:pic>
        <p:nvPicPr>
          <p:cNvPr id="7" name="Picture 6" descr="scan001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19319" y="3181349"/>
            <a:ext cx="3848481" cy="2914650"/>
          </a:xfrm>
          <a:prstGeom prst="rect">
            <a:avLst/>
          </a:prstGeom>
        </p:spPr>
      </p:pic>
      <p:pic>
        <p:nvPicPr>
          <p:cNvPr id="9" name="Picture 8" descr="scan001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008" y="133350"/>
            <a:ext cx="3860592" cy="291465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86200" y="358676"/>
            <a:ext cx="518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CyberShake 1.0 PSHA Hazard Map (2009)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2" descr="C:\Users\Philip James\Desktop\Build_12_31Sept_2009\Maechling_Portfolio\Maechling_Accomplishment_Scans\CS_Book\cybershake_pageoph-v1 (2)_Page_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414987" cy="4419600"/>
          </a:xfrm>
          <a:prstGeom prst="rect">
            <a:avLst/>
          </a:prstGeom>
          <a:noFill/>
        </p:spPr>
      </p:pic>
      <p:pic>
        <p:nvPicPr>
          <p:cNvPr id="1028" name="Picture 4" descr="C:\Users\Philip James\Desktop\Build_12_31Sept_2009\CyberShake_Paper_2009\CyberShake1.0Map\loadpng.py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743200"/>
            <a:ext cx="4572000" cy="3886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TR.FINAL_Page_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33400"/>
            <a:ext cx="4896000" cy="44297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10200" y="838200"/>
            <a:ext cx="350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SciDAC Best Scientific Visualization Award on Wired.com (2009)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TR.FINAL_Page_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614"/>
            <a:ext cx="4896000" cy="60299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4000" y="457200"/>
            <a:ext cx="350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Earthquake System Science Outreach Material in U.S. News and World Report (2009)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410200" y="381000"/>
            <a:ext cx="3505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Science impact article about SCEC High Performance Computing (HPC) research from National Institute for Computational Science  (NICS) (2009)</a:t>
            </a:r>
          </a:p>
          <a:p>
            <a:endParaRPr lang="en-US" dirty="0"/>
          </a:p>
        </p:txBody>
      </p:sp>
      <p:pic>
        <p:nvPicPr>
          <p:cNvPr id="4" name="Picture 3" descr="Anticipating_The_Big_One_Page_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8" y="152400"/>
            <a:ext cx="4026732" cy="64008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62600" y="381000"/>
            <a:ext cx="335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Operational CSEP Testing Center at SCEC (2009)</a:t>
            </a:r>
          </a:p>
          <a:p>
            <a:endParaRPr lang="en-US" dirty="0"/>
          </a:p>
        </p:txBody>
      </p:sp>
      <p:pic>
        <p:nvPicPr>
          <p:cNvPr id="5" name="Picture 4" descr="CSEPTestingCenterPoster_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114800"/>
            <a:ext cx="3339328" cy="2362200"/>
          </a:xfrm>
          <a:prstGeom prst="rect">
            <a:avLst/>
          </a:prstGeom>
        </p:spPr>
      </p:pic>
      <p:pic>
        <p:nvPicPr>
          <p:cNvPr id="1026" name="Picture 2" descr="C:\Users\Philip James\Desktop\Build_12_31Sept_2009\Maechling_Portfolio\Maechling_Accomplishment_Scans\CSEP_2009\zecharetal2009cc_Page_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4724400" cy="61432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410200" y="381000"/>
            <a:ext cx="3505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Science impact article about SCEC High Performance Computing (HPC) research from Texas Advanced Computing Center (TACC) (2009)</a:t>
            </a:r>
          </a:p>
          <a:p>
            <a:endParaRPr lang="en-US" dirty="0"/>
          </a:p>
        </p:txBody>
      </p:sp>
      <p:pic>
        <p:nvPicPr>
          <p:cNvPr id="4" name="Picture 3" descr="Anticipating_The_Big_One_Page_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4946073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TR.FINAL_Page_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4896000" cy="6335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10200" y="762000"/>
            <a:ext cx="350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Department of Energy (DOE) INCITE Allocation Award (2008)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257800" y="304800"/>
            <a:ext cx="3657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SCEC/CME research makes significant contributions to the Great Southern California ShakeOut (2008)</a:t>
            </a:r>
          </a:p>
          <a:p>
            <a:endParaRPr lang="en-US" dirty="0"/>
          </a:p>
          <a:p>
            <a:r>
              <a:rPr lang="en-US" dirty="0"/>
              <a:t>Selection of collaborative research objectives and coordination of research activities.</a:t>
            </a:r>
          </a:p>
        </p:txBody>
      </p:sp>
      <p:pic>
        <p:nvPicPr>
          <p:cNvPr id="8" name="Picture 7" descr="Cysive_BCard_Page_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4664113" cy="603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05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410200" y="152400"/>
            <a:ext cx="3657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UCERF2, produced using OpenSHA, released by USGS (2008)</a:t>
            </a:r>
          </a:p>
          <a:p>
            <a:endParaRPr lang="en-US" dirty="0"/>
          </a:p>
        </p:txBody>
      </p:sp>
      <p:pic>
        <p:nvPicPr>
          <p:cNvPr id="3" name="Picture 2" descr="04-FactSheet_UCER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9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80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081187-9291-0BEC-B36C-BA30D4DF00F9}"/>
              </a:ext>
            </a:extLst>
          </p:cNvPr>
          <p:cNvSpPr/>
          <p:nvPr/>
        </p:nvSpPr>
        <p:spPr>
          <a:xfrm>
            <a:off x="228600" y="685800"/>
            <a:ext cx="2057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SCEC collaboration with San Diego Supercomputer Center in the HPC Press (2022)</a:t>
            </a:r>
          </a:p>
        </p:txBody>
      </p:sp>
      <p:pic>
        <p:nvPicPr>
          <p:cNvPr id="9" name="Picture 8" descr="A screenshot of a website&#10;&#10;Description automatically generated">
            <a:extLst>
              <a:ext uri="{FF2B5EF4-FFF2-40B4-BE49-F238E27FC236}">
                <a16:creationId xmlns:a16="http://schemas.microsoft.com/office/drawing/2014/main" id="{FB6BEB1C-5073-FCEA-3DD0-818A72176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213" y="342900"/>
            <a:ext cx="6391187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884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5181600"/>
            <a:ext cx="396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Seismological Grand Challenges in Understanding Earth’s Dynamic System (2008) – Discussion of TeraShake 2 Simulation Results</a:t>
            </a:r>
            <a:endParaRPr lang="en-US" u="sng" dirty="0"/>
          </a:p>
        </p:txBody>
      </p:sp>
      <p:pic>
        <p:nvPicPr>
          <p:cNvPr id="1027" name="Picture 3" descr="C:\Users\Philip James\Desktop\Build_14_30March2010\Maechling_Portfolio\Maechling_Accomplishment_Scans\IRIS_LongRange_Seismolgy\Pages from seis_lrp_12_08_0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31690"/>
            <a:ext cx="4689764" cy="6069110"/>
          </a:xfrm>
          <a:prstGeom prst="rect">
            <a:avLst/>
          </a:prstGeom>
          <a:noFill/>
        </p:spPr>
      </p:pic>
      <p:pic>
        <p:nvPicPr>
          <p:cNvPr id="1028" name="Picture 4" descr="C:\Users\Philip James\Desktop\Build_14_30March2010\Maechling_Portfolio\Maechling_Accomplishment_Scans\IRIS_LongRange_Seismolgy\Pages from seis_lrp_12_08_08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81000"/>
            <a:ext cx="3238500" cy="419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Philip James\Desktop\http___www.isgtw.org__pid=1000848_Page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946073" cy="64008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029200" y="4724400"/>
            <a:ext cx="4114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iSGTW</a:t>
            </a:r>
            <a:r>
              <a:rPr lang="en-US" dirty="0"/>
              <a:t> online Image of the week (2008) </a:t>
            </a:r>
          </a:p>
          <a:p>
            <a:r>
              <a:rPr lang="en-US" dirty="0"/>
              <a:t>Earth-quaking science in Hollywood, international Science Grid this Week, January 2008, </a:t>
            </a:r>
            <a:r>
              <a:rPr lang="en-US" u="sng" dirty="0"/>
              <a:t>http://www.isgtw.org/?pid=1000848 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53200" y="685800"/>
            <a:ext cx="2590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Plenary Talk at TeraGrid 07 </a:t>
            </a:r>
          </a:p>
          <a:p>
            <a:r>
              <a:rPr lang="en-US" dirty="0"/>
              <a:t>National Science Foundation Supercomputer Conference (2007)</a:t>
            </a:r>
          </a:p>
        </p:txBody>
      </p:sp>
      <p:pic>
        <p:nvPicPr>
          <p:cNvPr id="3074" name="Picture 2" descr="C:\Users\Philip James\Desktop\Build_12_31Sept_2009\Publications\Maechling_TeraGrid\teragrid_s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5600"/>
            <a:ext cx="6268988" cy="566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410200" y="304800"/>
            <a:ext cx="350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SCEC/CME in NSF Office of Cyberinfrastructure (OCI) Vision Document (2007)</a:t>
            </a:r>
          </a:p>
        </p:txBody>
      </p:sp>
      <p:pic>
        <p:nvPicPr>
          <p:cNvPr id="7" name="Picture 6" descr="OCI_Vision_nsf0728_Page_1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200400"/>
            <a:ext cx="2720115" cy="3520149"/>
          </a:xfrm>
          <a:prstGeom prst="rect">
            <a:avLst/>
          </a:prstGeom>
        </p:spPr>
      </p:pic>
      <p:pic>
        <p:nvPicPr>
          <p:cNvPr id="9" name="Picture 8" descr="OCI_Vision_nsf0728_Page_1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200399"/>
            <a:ext cx="2720000" cy="3520000"/>
          </a:xfrm>
          <a:prstGeom prst="rect">
            <a:avLst/>
          </a:prstGeom>
        </p:spPr>
      </p:pic>
      <p:pic>
        <p:nvPicPr>
          <p:cNvPr id="5" name="Picture 4" descr="OCI_Vision_nsf0728_Page_0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3885879" cy="502878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hilip James\Desktop\Build_12_31Sept_2009\Maechling_Portfolio\Maechling_Accomplishment_Scans\Broadband_Platform\SCEC_CEA_Rpt#11_Final_Page_0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2" y="76200"/>
            <a:ext cx="3179618" cy="4114800"/>
          </a:xfrm>
          <a:prstGeom prst="rect">
            <a:avLst/>
          </a:prstGeom>
          <a:noFill/>
        </p:spPr>
      </p:pic>
      <p:pic>
        <p:nvPicPr>
          <p:cNvPr id="3075" name="Picture 3" descr="C:\Users\Philip James\Desktop\Build_12_31Sept_2009\Maechling_Portfolio\Maechling_Accomplishment_Scans\Broadband_Platform\SCEC_CEA_Rpt#11_Final_Page_0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19400"/>
            <a:ext cx="3002973" cy="3886200"/>
          </a:xfrm>
          <a:prstGeom prst="rect">
            <a:avLst/>
          </a:prstGeom>
          <a:noFill/>
        </p:spPr>
      </p:pic>
      <p:pic>
        <p:nvPicPr>
          <p:cNvPr id="3076" name="Picture 4" descr="C:\Users\Philip James\Desktop\Build_12_31Sept_2009\Maechling_Portfolio\Maechling_Accomplishment_Scans\Broadband_Platform\SCEC_CEA_Rpt#11_Final_Page_05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743200"/>
            <a:ext cx="3061854" cy="39624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352800" y="152400"/>
            <a:ext cx="579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SCEC Broadband Platform Development (2007)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105400" y="228600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Visualization of Scientific Simulation Results(2007)</a:t>
            </a:r>
          </a:p>
        </p:txBody>
      </p:sp>
      <p:pic>
        <p:nvPicPr>
          <p:cNvPr id="7" name="Picture 6" descr="g5028_07_Page_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4728833" cy="6400800"/>
          </a:xfrm>
          <a:prstGeom prst="rect">
            <a:avLst/>
          </a:prstGeom>
        </p:spPr>
      </p:pic>
      <p:pic>
        <p:nvPicPr>
          <p:cNvPr id="1027" name="Picture 3" descr="C:\Users\Philip James\Desktop\Build_12_31Sept_2009\Maechling_Portfolio\Maechling_Accomplishment_Scans\HPC_Viz_Paper\g5028_07_Page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52829"/>
            <a:ext cx="2889250" cy="3911999"/>
          </a:xfrm>
          <a:prstGeom prst="rect">
            <a:avLst/>
          </a:prstGeom>
          <a:noFill/>
        </p:spPr>
      </p:pic>
      <p:pic>
        <p:nvPicPr>
          <p:cNvPr id="1026" name="Picture 2" descr="C:\Users\Philip James\Desktop\Build_12_31Sept_2009\Maechling_Portfolio\Maechling_Accomplishment_Scans\HPC_Viz_Paper\g5028_07_Page_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88" y="2719629"/>
            <a:ext cx="2944812" cy="39859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173126"/>
            <a:ext cx="3088843" cy="4017874"/>
          </a:xfrm>
          <a:prstGeom prst="rect">
            <a:avLst/>
          </a:prstGeom>
        </p:spPr>
      </p:pic>
      <p:pic>
        <p:nvPicPr>
          <p:cNvPr id="3" name="Picture 2" descr="scan000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124200"/>
            <a:ext cx="2944825" cy="3712738"/>
          </a:xfrm>
          <a:prstGeom prst="rect">
            <a:avLst/>
          </a:prstGeom>
        </p:spPr>
      </p:pic>
      <p:pic>
        <p:nvPicPr>
          <p:cNvPr id="6" name="Picture 5" descr="scan000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"/>
            <a:ext cx="3018206" cy="40386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" y="5334000"/>
            <a:ext cx="601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SCEC/CME in National Science Board Report on Transformative Research at National Science Foundation (NSF) (2007)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24400" y="228600"/>
            <a:ext cx="426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Feature - Pegasus invites new communities to saddle up, international Science Grid this Week, </a:t>
            </a:r>
            <a:r>
              <a:rPr lang="en-US" dirty="0" err="1"/>
              <a:t>iSGTW</a:t>
            </a:r>
            <a:r>
              <a:rPr lang="en-US" dirty="0"/>
              <a:t> online, September 2007, </a:t>
            </a:r>
            <a:r>
              <a:rPr lang="en-US" u="sng" dirty="0"/>
              <a:t>http://www.isgtw.org/?pid=1000664 </a:t>
            </a:r>
          </a:p>
        </p:txBody>
      </p:sp>
      <p:pic>
        <p:nvPicPr>
          <p:cNvPr id="2050" name="Picture 2" descr="C:\Users\Philip James\Desktop\Build_14_30March2010\Maechling_Portfolio\Maechling_Accomplishment_Scans\ScienceGrid\PegasusCommunities\http___www.isgtw.org__pid=1000664_Page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4298373" cy="5562600"/>
          </a:xfrm>
          <a:prstGeom prst="rect">
            <a:avLst/>
          </a:prstGeom>
          <a:noFill/>
        </p:spPr>
      </p:pic>
      <p:pic>
        <p:nvPicPr>
          <p:cNvPr id="2051" name="Picture 3" descr="C:\Users\Philip James\Desktop\Build_14_30March2010\Maechling_Portfolio\Maechling_Accomplishment_Scans\ScienceGrid\PegasusCommunities\http___www.isgtw.org__pid=1000664_Page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76400"/>
            <a:ext cx="3886200" cy="50292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486400" y="914400"/>
            <a:ext cx="350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iSGTW</a:t>
            </a:r>
            <a:r>
              <a:rPr lang="en-US" dirty="0"/>
              <a:t> online Feature (2007) - Pegasus invites new communities to saddle up</a:t>
            </a:r>
            <a:endParaRPr lang="en-US" u="sng" dirty="0"/>
          </a:p>
        </p:txBody>
      </p:sp>
      <p:pic>
        <p:nvPicPr>
          <p:cNvPr id="2050" name="Picture 2" descr="C:\Users\Philip James\Desktop\Build_14_30March2010\Maechling_Portfolio\Maechling_Accomplishment_Scans\ScienceGrid\PegasusCommunities\http___www.isgtw.org__pid=1000664_Page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5181600" cy="670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62400" y="5886271"/>
            <a:ext cx="480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ISI Leads $13.8 Million E-Science Effort to Tame Terabyte Torrents, ISI News, </a:t>
            </a:r>
            <a:r>
              <a:rPr lang="en-US" u="sng" dirty="0"/>
              <a:t>http://www.isi.edu/news/news.php?story=165 </a:t>
            </a:r>
          </a:p>
          <a:p>
            <a:endParaRPr lang="en-US" u="sng" dirty="0"/>
          </a:p>
        </p:txBody>
      </p:sp>
      <p:pic>
        <p:nvPicPr>
          <p:cNvPr id="1029" name="Picture 5" descr="C:\Users\Philip James\Desktop\Build_14_30March2010\Maechling_Portfolio\Maechling_Accomplishment_Scans\ScienceGrid\TeraBytes\http___www.isi.edu_news_news.php_story=165_Page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81200"/>
            <a:ext cx="3591791" cy="4648200"/>
          </a:xfrm>
          <a:prstGeom prst="rect">
            <a:avLst/>
          </a:prstGeom>
          <a:noFill/>
        </p:spPr>
      </p:pic>
      <p:pic>
        <p:nvPicPr>
          <p:cNvPr id="1027" name="Picture 3" descr="C:\Users\Philip James\Desktop\http___www.isi.edu_news_news.php_story=165_Page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76199"/>
            <a:ext cx="3474028" cy="4495801"/>
          </a:xfrm>
          <a:prstGeom prst="rect">
            <a:avLst/>
          </a:prstGeom>
          <a:noFill/>
        </p:spPr>
      </p:pic>
      <p:pic>
        <p:nvPicPr>
          <p:cNvPr id="1026" name="Picture 2" descr="C:\Users\Philip James\Desktop\http___www.isi.edu_news_news.php_story=165_Page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838199"/>
            <a:ext cx="3827318" cy="4953001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081187-9291-0BEC-B36C-BA30D4DF00F9}"/>
              </a:ext>
            </a:extLst>
          </p:cNvPr>
          <p:cNvSpPr/>
          <p:nvPr/>
        </p:nvSpPr>
        <p:spPr>
          <a:xfrm>
            <a:off x="228600" y="685800"/>
            <a:ext cx="2057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SCEC </a:t>
            </a:r>
            <a:r>
              <a:rPr lang="en-US" sz="1600" dirty="0" err="1"/>
              <a:t>RSQSim</a:t>
            </a:r>
            <a:r>
              <a:rPr lang="en-US" sz="1600" dirty="0"/>
              <a:t> On TACC Systems (2021)</a:t>
            </a:r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A79BF59E-9414-4D0F-8263-EC1DDB4AA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18533"/>
            <a:ext cx="4657536" cy="3462867"/>
          </a:xfrm>
          <a:prstGeom prst="rect">
            <a:avLst/>
          </a:prstGeom>
        </p:spPr>
      </p:pic>
      <p:pic>
        <p:nvPicPr>
          <p:cNvPr id="13" name="Picture 12" descr="A screenshot of a video&#10;&#10;Description automatically generated">
            <a:extLst>
              <a:ext uri="{FF2B5EF4-FFF2-40B4-BE49-F238E27FC236}">
                <a16:creationId xmlns:a16="http://schemas.microsoft.com/office/drawing/2014/main" id="{EDDE7689-88C9-1AC5-D28C-D5CE9A8BD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162" y="152400"/>
            <a:ext cx="4563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031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57800" y="5257800"/>
            <a:ext cx="3886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ISI News (2007) – ISI Leads $13.8 Million E-Science Effort to Tame Terabyte Torrents</a:t>
            </a:r>
          </a:p>
        </p:txBody>
      </p:sp>
      <p:pic>
        <p:nvPicPr>
          <p:cNvPr id="1029" name="Picture 5" descr="C:\Users\Philip James\Desktop\Build_14_30March2010\Maechling_Portfolio\Maechling_Accomplishment_Scans\ScienceGrid\TeraBytes\http___www.isi.edu_news_news.php_story=165_Page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5181600" cy="670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53000" y="838200"/>
            <a:ext cx="419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SCEC/CME in NSF Strategic Plan (2006)</a:t>
            </a:r>
          </a:p>
        </p:txBody>
      </p:sp>
      <p:pic>
        <p:nvPicPr>
          <p:cNvPr id="4" name="Picture 3" descr="NSF-06-48_Page_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76400"/>
            <a:ext cx="3885715" cy="5028572"/>
          </a:xfrm>
          <a:prstGeom prst="rect">
            <a:avLst/>
          </a:prstGeom>
        </p:spPr>
      </p:pic>
      <p:pic>
        <p:nvPicPr>
          <p:cNvPr id="8" name="Picture 7" descr="NSF-06-48_Page_1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200"/>
            <a:ext cx="4357255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53000" y="838200"/>
            <a:ext cx="419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SCEC/CME in NSF Computational</a:t>
            </a:r>
          </a:p>
          <a:p>
            <a:r>
              <a:rPr lang="en-US" dirty="0"/>
              <a:t>Solid Earth Sciences Plan (2006)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76400"/>
            <a:ext cx="3885714" cy="50285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8" y="457200"/>
            <a:ext cx="434195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008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00" y="228600"/>
            <a:ext cx="449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W. M. Keck Foundation Grant for Collaboratory for the Study of Earthquake Predictability (2006)</a:t>
            </a:r>
          </a:p>
          <a:p>
            <a:endParaRPr lang="en-US" dirty="0"/>
          </a:p>
        </p:txBody>
      </p:sp>
      <p:pic>
        <p:nvPicPr>
          <p:cNvPr id="5" name="Picture 4" descr="AR_05_Page_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09800"/>
            <a:ext cx="3596640" cy="4495800"/>
          </a:xfrm>
          <a:prstGeom prst="rect">
            <a:avLst/>
          </a:prstGeom>
        </p:spPr>
      </p:pic>
      <p:pic>
        <p:nvPicPr>
          <p:cNvPr id="6" name="Picture 5" descr="AR_05_Page_2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61950"/>
            <a:ext cx="4343400" cy="542925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Times New Roman"/>
                <a:ea typeface="ＭＳ Ｐゴシック"/>
              </a:rPr>
              <a:t>SCEC: An NSF + USGS Research Center</a:t>
            </a:r>
          </a:p>
        </p:txBody>
      </p:sp>
      <p:graphicFrame>
        <p:nvGraphicFramePr>
          <p:cNvPr id="1138690" name="Object 2"/>
          <p:cNvGraphicFramePr>
            <a:graphicFrameLocks noChangeAspect="1"/>
          </p:cNvGraphicFramePr>
          <p:nvPr/>
        </p:nvGraphicFramePr>
        <p:xfrm>
          <a:off x="533400" y="533400"/>
          <a:ext cx="3827463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663403" imgH="6035040" progId="AcroExch.Document.7">
                  <p:embed/>
                </p:oleObj>
              </mc:Choice>
              <mc:Fallback>
                <p:oleObj name="Acrobat Document" r:id="rId2" imgW="4663403" imgH="603504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33400"/>
                        <a:ext cx="3827463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33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8691" name="Object 3"/>
          <p:cNvGraphicFramePr>
            <a:graphicFrameLocks noChangeAspect="1"/>
          </p:cNvGraphicFramePr>
          <p:nvPr/>
        </p:nvGraphicFramePr>
        <p:xfrm>
          <a:off x="4572000" y="457200"/>
          <a:ext cx="3898900" cy="504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4663403" imgH="6035040" progId="AcroExch.Document.7">
                  <p:embed/>
                </p:oleObj>
              </mc:Choice>
              <mc:Fallback>
                <p:oleObj name="Acrobat Document" r:id="rId4" imgW="4663403" imgH="603504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57200"/>
                        <a:ext cx="3898900" cy="504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33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8692" name="Text Box 4"/>
          <p:cNvSpPr txBox="1">
            <a:spLocks noChangeArrowheads="1"/>
          </p:cNvSpPr>
          <p:nvPr/>
        </p:nvSpPr>
        <p:spPr bwMode="auto">
          <a:xfrm>
            <a:off x="381000" y="6019800"/>
            <a:ext cx="5770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33CC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Foster and Kesselman - IEEE Computer (2006)</a:t>
            </a:r>
          </a:p>
        </p:txBody>
      </p:sp>
    </p:spTree>
    <p:extLst>
      <p:ext uri="{BB962C8B-B14F-4D97-AF65-F5344CB8AC3E}">
        <p14:creationId xmlns:p14="http://schemas.microsoft.com/office/powerpoint/2010/main" val="1844979653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01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937136" y="-891664"/>
            <a:ext cx="4983727" cy="6857999"/>
          </a:xfrm>
          <a:prstGeom prst="rect">
            <a:avLst/>
          </a:prstGeom>
        </p:spPr>
      </p:pic>
      <p:pic>
        <p:nvPicPr>
          <p:cNvPr id="7" name="Picture 6" descr="img01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5450434" y="3164433"/>
            <a:ext cx="3108959" cy="42781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5867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SDSC 2006 Calendar with SCEC Broadband Wave Propagation Imagery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_fair_shake_Page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338000"/>
            <a:ext cx="2720000" cy="3520000"/>
          </a:xfrm>
          <a:prstGeom prst="rect">
            <a:avLst/>
          </a:prstGeom>
        </p:spPr>
      </p:pic>
      <p:pic>
        <p:nvPicPr>
          <p:cNvPr id="8" name="Picture 7" descr="A_fair_shake_Page_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000" y="3338000"/>
            <a:ext cx="2720000" cy="352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8600" y="5410200"/>
            <a:ext cx="335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National Center for Supercomputer Applications (NCSA) article on SCEC Research (2006)</a:t>
            </a:r>
          </a:p>
        </p:txBody>
      </p:sp>
      <p:pic>
        <p:nvPicPr>
          <p:cNvPr id="6" name="Picture 5" descr="A_fair_shake_Page_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0"/>
            <a:ext cx="2720000" cy="3520000"/>
          </a:xfrm>
          <a:prstGeom prst="rect">
            <a:avLst/>
          </a:prstGeom>
        </p:spPr>
      </p:pic>
      <p:pic>
        <p:nvPicPr>
          <p:cNvPr id="4" name="Picture 3" descr="A_fair_shake_Page_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85715" cy="5028572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90600" y="5791200"/>
            <a:ext cx="754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Los Angeles Times Coverage of SCEC TeraShake High Performance Computing Simulation Research (2006)</a:t>
            </a:r>
          </a:p>
        </p:txBody>
      </p:sp>
      <p:pic>
        <p:nvPicPr>
          <p:cNvPr id="2" name="Picture 2" descr="C:\Users\Philip James\Desktop\Build_12_31Sept_2009\Maechling_Portfolio\Maechling_Accomplishment_Scans\Maechling_Portfolio_Scans\LA_Times\img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84156" y="-522157"/>
            <a:ext cx="4800600" cy="6911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105400" y="381000"/>
            <a:ext cx="4191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Discovery of the TeraShake Wave Guide Effect (2006)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C:\Users\Philip James\Desktop\Build_12_31Sept_2009\Maechling_Portfolio\GRLV33N7cv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7" y="128587"/>
            <a:ext cx="4922183" cy="65194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hilip James\Desktop\Build_12_31Sept_2009\Maechling_Portfolio\Maechling_Accomplishment_Scans\cme_pub\p24-special-sw-section-4_Page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4415931" cy="5715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724400" y="304800"/>
            <a:ext cx="4343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Design and development of SCEC Community Modeling Environment (2005)</a:t>
            </a:r>
          </a:p>
          <a:p>
            <a:endParaRPr lang="en-US" dirty="0"/>
          </a:p>
          <a:p>
            <a:r>
              <a:rPr lang="en-US" dirty="0"/>
              <a:t>HPC modeling environment including HPC, grid-computing, workflows, data management, knowledge management.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sigmod-record.september2005_Page_0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86000"/>
            <a:ext cx="3357398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081187-9291-0BEC-B36C-BA30D4DF00F9}"/>
              </a:ext>
            </a:extLst>
          </p:cNvPr>
          <p:cNvSpPr/>
          <p:nvPr/>
        </p:nvSpPr>
        <p:spPr>
          <a:xfrm>
            <a:off x="152400" y="35805"/>
            <a:ext cx="1676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Argonne National Laboratory Leadership Computing Facility research computing (2021)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87EDC02-2F4A-B0BC-8901-40B6FB5B2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-33969"/>
            <a:ext cx="6781800" cy="45450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F6F051-0497-83B7-C4FE-27C0D68BD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524" y="1566842"/>
            <a:ext cx="5776476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463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38600" y="165080"/>
            <a:ext cx="510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SCEC Community Modeling Environment Peer-reviewed Mid-term ITR Project Review (2005)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1" name="Picture 3" descr="C:\Users\Philip James\Desktop\Build_12_31Sept_2009\Maechling_Portfolio\Maechling_Accomplishment_Scans\CME_Site_Review\SCECCME_NSF_Site_Agenda_V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827319" cy="4953000"/>
          </a:xfrm>
          <a:prstGeom prst="rect">
            <a:avLst/>
          </a:prstGeom>
          <a:noFill/>
        </p:spPr>
      </p:pic>
      <p:pic>
        <p:nvPicPr>
          <p:cNvPr id="2050" name="Picture 2" descr="C:\Users\Philip James\Desktop\Maechling_CME_Over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3524438"/>
            <a:ext cx="4343400" cy="3257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01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937136" y="-891664"/>
            <a:ext cx="4983727" cy="6858000"/>
          </a:xfrm>
          <a:prstGeom prst="rect">
            <a:avLst/>
          </a:prstGeom>
        </p:spPr>
      </p:pic>
      <p:pic>
        <p:nvPicPr>
          <p:cNvPr id="7" name="Picture 6" descr="img01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5450434" y="3164433"/>
            <a:ext cx="3108960" cy="42781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5867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SDSC 2005 Calendar with SCEC Earthquake Wave Propagation Imagery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38600" y="76200"/>
            <a:ext cx="4953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Application of Grid Computing and Distributed Object Computing to Seismic Hazard Research (2004)</a:t>
            </a:r>
          </a:p>
          <a:p>
            <a:endParaRPr lang="en-US" dirty="0"/>
          </a:p>
          <a:p>
            <a:r>
              <a:rPr lang="en-US" dirty="0"/>
              <a:t>Establish grid computing capabilities within the SCEC research community</a:t>
            </a:r>
          </a:p>
          <a:p>
            <a:r>
              <a:rPr lang="en-US" dirty="0"/>
              <a:t>Scale existing seismic hazard processing onto hundreds of processors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2" descr="C:\Users\Philip James\Desktop\Build_12_31Sept_2009\Maechling_Portfolio\Maechling_Accomplishment_Scans\ES_Grid\ES_SepOct_2005_Page_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3810000" cy="4930589"/>
          </a:xfrm>
          <a:prstGeom prst="rect">
            <a:avLst/>
          </a:prstGeom>
          <a:noFill/>
        </p:spPr>
      </p:pic>
      <p:pic>
        <p:nvPicPr>
          <p:cNvPr id="1027" name="Picture 3" descr="C:\Users\Philip James\Desktop\Build_12_31Sept_2009\Maechling_Portfolio\Maechling_Accomplishment_Scans\ES_Grid\ES_SepOct_2005_Page_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362200"/>
            <a:ext cx="3356264" cy="4343400"/>
          </a:xfrm>
          <a:prstGeom prst="rect">
            <a:avLst/>
          </a:prstGeom>
          <a:noFill/>
        </p:spPr>
      </p:pic>
      <p:pic>
        <p:nvPicPr>
          <p:cNvPr id="7" name="Picture 3" descr="OpenSHA_HazMap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276600"/>
            <a:ext cx="3254253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01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937136" y="-891664"/>
            <a:ext cx="4983728" cy="6858000"/>
          </a:xfrm>
          <a:prstGeom prst="rect">
            <a:avLst/>
          </a:prstGeom>
        </p:spPr>
      </p:pic>
      <p:pic>
        <p:nvPicPr>
          <p:cNvPr id="7" name="Picture 6" descr="img01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5450434" y="3164433"/>
            <a:ext cx="3108960" cy="42781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5867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SDSC 2004 Calendar with SCEC Dynamic Rupture Imagery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28600" y="5934670"/>
            <a:ext cx="502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San Diego Supercomputer Center (SDSC) article on SCEC Research (2004)</a:t>
            </a:r>
          </a:p>
        </p:txBody>
      </p:sp>
      <p:pic>
        <p:nvPicPr>
          <p:cNvPr id="11" name="Picture 10" descr="Envision-2004_Page_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4274286" cy="5531429"/>
          </a:xfrm>
          <a:prstGeom prst="rect">
            <a:avLst/>
          </a:prstGeom>
        </p:spPr>
      </p:pic>
      <p:pic>
        <p:nvPicPr>
          <p:cNvPr id="13" name="Picture 12" descr="Envision-2004_Page_0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758943"/>
            <a:ext cx="3108572" cy="4022857"/>
          </a:xfrm>
          <a:prstGeom prst="rect">
            <a:avLst/>
          </a:prstGeom>
        </p:spPr>
      </p:pic>
      <p:pic>
        <p:nvPicPr>
          <p:cNvPr id="12" name="Picture 11" descr="Envision-2004_Page_0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400"/>
            <a:ext cx="3108572" cy="4022857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TR.FINAL_Page_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17200"/>
            <a:ext cx="4896000" cy="6335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05400" y="685800"/>
            <a:ext cx="4038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Publication of SCEC CME System Design and Development for Seismological Society of America audience (2003)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TR.FINAL_Page_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372" y="2731800"/>
            <a:ext cx="3188428" cy="4126200"/>
          </a:xfrm>
          <a:prstGeom prst="rect">
            <a:avLst/>
          </a:prstGeom>
        </p:spPr>
      </p:pic>
      <p:pic>
        <p:nvPicPr>
          <p:cNvPr id="4" name="Picture 3" descr="itrcov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3" y="228600"/>
            <a:ext cx="3239613" cy="42268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757E5E-B3EA-68AE-E72A-96423C1822F5}"/>
              </a:ext>
            </a:extLst>
          </p:cNvPr>
          <p:cNvSpPr txBox="1"/>
          <p:nvPr/>
        </p:nvSpPr>
        <p:spPr>
          <a:xfrm>
            <a:off x="3613816" y="457200"/>
            <a:ext cx="51696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Proposal to NSF Information Technology Research (ITR) Program from PI: Thomas H. Jordan for collaborative development of a research computing system (SCEC Community Modeling Environment) to improve seismic hazard information for California. (2000)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081187-9291-0BEC-B36C-BA30D4DF00F9}"/>
              </a:ext>
            </a:extLst>
          </p:cNvPr>
          <p:cNvSpPr/>
          <p:nvPr/>
        </p:nvSpPr>
        <p:spPr>
          <a:xfrm>
            <a:off x="152400" y="35805"/>
            <a:ext cx="1676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DOE ASCR article about the impact of SCEC computational research on dynamic rupture models (2020)</a:t>
            </a:r>
          </a:p>
        </p:txBody>
      </p:sp>
      <p:pic>
        <p:nvPicPr>
          <p:cNvPr id="7" name="Picture 6" descr="A diagram of a earthquake&#10;&#10;Description automatically generated">
            <a:extLst>
              <a:ext uri="{FF2B5EF4-FFF2-40B4-BE49-F238E27FC236}">
                <a16:creationId xmlns:a16="http://schemas.microsoft.com/office/drawing/2014/main" id="{C0303946-0E82-95EF-6CAD-E45146A90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030" y="-82976"/>
            <a:ext cx="4297570" cy="6858000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1E5679A-CD62-3E77-F751-B35099C6B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1" y="0"/>
            <a:ext cx="4174968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59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081187-9291-0BEC-B36C-BA30D4DF00F9}"/>
              </a:ext>
            </a:extLst>
          </p:cNvPr>
          <p:cNvSpPr/>
          <p:nvPr/>
        </p:nvSpPr>
        <p:spPr>
          <a:xfrm>
            <a:off x="152400" y="35805"/>
            <a:ext cx="1676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NY Times article about the impact of SCEC computational research on hazard and risk estimates (2018)</a:t>
            </a:r>
          </a:p>
        </p:txBody>
      </p:sp>
      <p:pic>
        <p:nvPicPr>
          <p:cNvPr id="5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5402B3D9-F9CD-5328-2909-AA6170B8A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494" y="62699"/>
            <a:ext cx="4704106" cy="6858000"/>
          </a:xfrm>
          <a:prstGeom prst="rect">
            <a:avLst/>
          </a:prstGeom>
        </p:spPr>
      </p:pic>
      <p:pic>
        <p:nvPicPr>
          <p:cNvPr id="10" name="Picture 9" descr="A screenshot of a newspaper&#10;&#10;Description automatically generated">
            <a:extLst>
              <a:ext uri="{FF2B5EF4-FFF2-40B4-BE49-F238E27FC236}">
                <a16:creationId xmlns:a16="http://schemas.microsoft.com/office/drawing/2014/main" id="{25167439-234F-92F4-D221-957FBAE52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950" y="31269"/>
            <a:ext cx="4808252" cy="385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07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081187-9291-0BEC-B36C-BA30D4DF00F9}"/>
              </a:ext>
            </a:extLst>
          </p:cNvPr>
          <p:cNvSpPr/>
          <p:nvPr/>
        </p:nvSpPr>
        <p:spPr>
          <a:xfrm>
            <a:off x="152400" y="35805"/>
            <a:ext cx="1676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SDSU,SDSC,SCEC codes used in Gordon Bell prize simulations (2017)</a:t>
            </a:r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511401B-580D-3520-D0D3-F6AEF9622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38" y="35805"/>
            <a:ext cx="6293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00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ABEB6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ABEB6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1045</Words>
  <Application>Microsoft Macintosh PowerPoint</Application>
  <PresentationFormat>On-screen Show (4:3)</PresentationFormat>
  <Paragraphs>113</Paragraphs>
  <Slides>66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4" baseType="lpstr">
      <vt:lpstr>Arial</vt:lpstr>
      <vt:lpstr>Calibri</vt:lpstr>
      <vt:lpstr>Helvetica</vt:lpstr>
      <vt:lpstr>Times New Roman</vt:lpstr>
      <vt:lpstr>Office Theme</vt:lpstr>
      <vt:lpstr>1_Default Design</vt:lpstr>
      <vt:lpstr>Simple Light</vt:lpstr>
      <vt:lpstr>Acrobat Document</vt:lpstr>
      <vt:lpstr>Examples of SCEC’s Research Computing Science Communications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Philip James</dc:creator>
  <cp:lastModifiedBy>Philip J. Maechling</cp:lastModifiedBy>
  <cp:revision>217</cp:revision>
  <dcterms:created xsi:type="dcterms:W3CDTF">2006-08-16T00:00:00Z</dcterms:created>
  <dcterms:modified xsi:type="dcterms:W3CDTF">2024-08-11T04:16:09Z</dcterms:modified>
</cp:coreProperties>
</file>