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308" r:id="rId5"/>
    <p:sldId id="332" r:id="rId6"/>
    <p:sldId id="347" r:id="rId7"/>
    <p:sldId id="314" r:id="rId8"/>
    <p:sldId id="356" r:id="rId9"/>
    <p:sldId id="369" r:id="rId10"/>
    <p:sldId id="315" r:id="rId11"/>
    <p:sldId id="348" r:id="rId12"/>
    <p:sldId id="338" r:id="rId13"/>
    <p:sldId id="344" r:id="rId14"/>
    <p:sldId id="346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45" r:id="rId23"/>
    <p:sldId id="357" r:id="rId24"/>
    <p:sldId id="358" r:id="rId25"/>
    <p:sldId id="360" r:id="rId26"/>
    <p:sldId id="359" r:id="rId27"/>
    <p:sldId id="361" r:id="rId28"/>
    <p:sldId id="343" r:id="rId29"/>
    <p:sldId id="367" r:id="rId30"/>
    <p:sldId id="362" r:id="rId31"/>
    <p:sldId id="363" r:id="rId32"/>
    <p:sldId id="364" r:id="rId33"/>
    <p:sldId id="365" r:id="rId34"/>
    <p:sldId id="368" r:id="rId35"/>
    <p:sldId id="339" r:id="rId36"/>
    <p:sldId id="366" r:id="rId37"/>
    <p:sldId id="342" r:id="rId3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9D171E"/>
    <a:srgbClr val="9E1C1F"/>
    <a:srgbClr val="B5B79A"/>
    <a:srgbClr val="F4FF52"/>
    <a:srgbClr val="F9D691"/>
    <a:srgbClr val="FDFEDD"/>
    <a:srgbClr val="DDDDBE"/>
    <a:srgbClr val="AAB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2" autoAdjust="0"/>
    <p:restoredTop sz="88953" autoAdjust="0"/>
  </p:normalViewPr>
  <p:slideViewPr>
    <p:cSldViewPr>
      <p:cViewPr varScale="1">
        <p:scale>
          <a:sx n="73" d="100"/>
          <a:sy n="73" d="100"/>
        </p:scale>
        <p:origin x="216" y="608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5/17/21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5/17/21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C760-4A9C-8244-A43A-2EFA0B7979EB}" type="datetime1">
              <a:rPr lang="en-US" smtClean="0"/>
              <a:t>5/25/21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31B9-93E2-F446-A6AA-A0E7FFD3AB4E}" type="datetime1">
              <a:rPr lang="en-US" smtClean="0"/>
              <a:t>5/25/21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C50D-5734-E942-A7B2-3C4EA6B1284F}" type="datetime1">
              <a:rPr lang="en-US" smtClean="0"/>
              <a:t>5/25/21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30AD0-FB67-AC4B-9DEE-5785840DE952}" type="datetime1">
              <a:rPr lang="en-US" smtClean="0"/>
              <a:t>5/25/21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64F7-9EF8-1144-A8A3-641805B06DE2}" type="datetime1">
              <a:rPr lang="en-US" smtClean="0"/>
              <a:t>5/25/21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/>
              <a:t>Southern California Earthquake Center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33EC540-6EDC-5A48-8F08-29E8F14BCD8A}" type="datetime1">
              <a:rPr lang="en-US" smtClean="0"/>
              <a:t>5/25/21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 dt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1737359"/>
            <a:ext cx="11707369" cy="1920241"/>
          </a:xfrm>
        </p:spPr>
        <p:txBody>
          <a:bodyPr>
            <a:normAutofit fontScale="90000"/>
          </a:bodyPr>
          <a:lstStyle/>
          <a:p>
            <a:r>
              <a:rPr lang="en-US" dirty="0"/>
              <a:t>The SCEC Broadband Platform</a:t>
            </a:r>
            <a:br>
              <a:rPr lang="en-US" dirty="0"/>
            </a:br>
            <a:r>
              <a:rPr lang="en-US" dirty="0"/>
              <a:t>Open-Source Software for Strong Ground Motion Simulation and Validation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648200"/>
            <a:ext cx="11707368" cy="1630680"/>
          </a:xfrm>
        </p:spPr>
        <p:txBody>
          <a:bodyPr>
            <a:normAutofit/>
          </a:bodyPr>
          <a:lstStyle/>
          <a:p>
            <a:r>
              <a:rPr lang="en-US" dirty="0"/>
              <a:t>Fabio Silva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2130783"/>
          </a:xfrm>
        </p:spPr>
        <p:txBody>
          <a:bodyPr>
            <a:noAutofit/>
          </a:bodyPr>
          <a:lstStyle/>
          <a:p>
            <a:r>
              <a:rPr lang="en-US" sz="3200" dirty="0"/>
              <a:t>Users select one of 7 simulation methods</a:t>
            </a:r>
          </a:p>
          <a:p>
            <a:r>
              <a:rPr lang="en-US" sz="3200" dirty="0"/>
              <a:t>Also able to pick a site response module</a:t>
            </a:r>
          </a:p>
          <a:p>
            <a:pPr lvl="1"/>
            <a:r>
              <a:rPr lang="en-US" sz="2700" dirty="0"/>
              <a:t>GP 2014 or </a:t>
            </a:r>
            <a:r>
              <a:rPr lang="en-US" sz="2700" dirty="0" err="1"/>
              <a:t>SeismoSoil</a:t>
            </a:r>
            <a:r>
              <a:rPr lang="en-US" sz="2700" dirty="0"/>
              <a:t> (Shi and </a:t>
            </a:r>
            <a:r>
              <a:rPr lang="en-US" sz="2700" dirty="0" err="1"/>
              <a:t>Asimaki</a:t>
            </a:r>
            <a:r>
              <a:rPr lang="en-US" sz="2700" dirty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16896-F074-EE48-9D7D-AD7575DC4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78" y="1524000"/>
            <a:ext cx="4511322" cy="5870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7C4A20-2166-EC4F-B997-252B05CB0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9702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2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/>
              <a:t>Graves and </a:t>
            </a:r>
            <a:r>
              <a:rPr lang="en-US" sz="2760" dirty="0" err="1"/>
              <a:t>Pitarka</a:t>
            </a:r>
            <a:r>
              <a:rPr lang="en-US" sz="2760" dirty="0"/>
              <a:t> (GP)</a:t>
            </a:r>
          </a:p>
          <a:p>
            <a:r>
              <a:rPr lang="en-US" sz="2760" dirty="0"/>
              <a:t>SDSU	</a:t>
            </a:r>
          </a:p>
          <a:p>
            <a:r>
              <a:rPr lang="en-US" sz="2760" dirty="0"/>
              <a:t>UCSB</a:t>
            </a:r>
          </a:p>
          <a:p>
            <a:r>
              <a:rPr lang="en-US" sz="2760" dirty="0" err="1"/>
              <a:t>ExSIM</a:t>
            </a:r>
            <a:endParaRPr lang="en-US" sz="2760" dirty="0"/>
          </a:p>
          <a:p>
            <a:r>
              <a:rPr lang="en-US" sz="2760" dirty="0" err="1"/>
              <a:t>Irikura</a:t>
            </a:r>
            <a:r>
              <a:rPr lang="en-US" sz="2760" dirty="0"/>
              <a:t> Recipe Method 1</a:t>
            </a:r>
          </a:p>
          <a:p>
            <a:r>
              <a:rPr lang="en-US" sz="2760" dirty="0" err="1"/>
              <a:t>Irikura</a:t>
            </a:r>
            <a:r>
              <a:rPr lang="en-US" sz="2760" dirty="0"/>
              <a:t> Recipe Method 2</a:t>
            </a:r>
          </a:p>
          <a:p>
            <a:r>
              <a:rPr lang="en-US" sz="2760" dirty="0"/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9000" cy="65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86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accent2">
                    <a:lumMod val="75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9000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SDSU</a:t>
            </a:r>
            <a:r>
              <a:rPr lang="en-US" sz="2760" dirty="0"/>
              <a:t>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8999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3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SDSU</a:t>
            </a:r>
            <a:r>
              <a:rPr lang="en-US" sz="2760" dirty="0"/>
              <a:t>	</a:t>
            </a:r>
          </a:p>
          <a:p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8999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accent2">
                    <a:lumMod val="75000"/>
                  </a:schemeClr>
                </a:solidFill>
              </a:rPr>
              <a:t>ExSIM</a:t>
            </a:r>
            <a:endParaRPr lang="en-US" sz="276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8999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6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>
                <a:solidFill>
                  <a:schemeClr val="accent2">
                    <a:lumMod val="75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15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8999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8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accent2">
                    <a:lumMod val="75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16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8999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1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Graves and </a:t>
            </a:r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Pitarka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(GP)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1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Irikura</a:t>
            </a:r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Recipe Method 2</a:t>
            </a:r>
          </a:p>
          <a:p>
            <a:r>
              <a:rPr lang="en-US" sz="2760" dirty="0">
                <a:solidFill>
                  <a:schemeClr val="accent2">
                    <a:lumMod val="75000"/>
                  </a:schemeClr>
                </a:solidFill>
              </a:rPr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8999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45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Methods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18</a:t>
            </a:fld>
            <a:endParaRPr lang="uk-UA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5D269-5892-DE43-9064-14FA6E42E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8899805" cy="5129017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6563142-D1C0-0948-94FB-183466E47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905000"/>
            <a:ext cx="4665251" cy="4038600"/>
          </a:xfrm>
        </p:spPr>
        <p:txBody>
          <a:bodyPr>
            <a:normAutofit fontScale="92500"/>
          </a:bodyPr>
          <a:lstStyle/>
          <a:p>
            <a:pPr marL="9527" indent="0">
              <a:buNone/>
            </a:pPr>
            <a:r>
              <a:rPr lang="en-US" dirty="0"/>
              <a:t>GitHub Documentation</a:t>
            </a:r>
          </a:p>
          <a:p>
            <a:r>
              <a:rPr lang="en-US" dirty="0"/>
              <a:t>Per model description</a:t>
            </a:r>
          </a:p>
          <a:p>
            <a:r>
              <a:rPr lang="en-US" dirty="0"/>
              <a:t>Modeler-provided model summary</a:t>
            </a:r>
          </a:p>
          <a:p>
            <a:r>
              <a:rPr lang="en-US" dirty="0"/>
              <a:t>Links to more detailed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62272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366544"/>
            <a:ext cx="7162800" cy="62534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Broadband Platform Overview</a:t>
            </a:r>
          </a:p>
          <a:p>
            <a:pPr lvl="1"/>
            <a:r>
              <a:rPr lang="en-US" dirty="0"/>
              <a:t>Validation and scenario simulations</a:t>
            </a:r>
          </a:p>
          <a:p>
            <a:pPr lvl="1"/>
            <a:r>
              <a:rPr lang="en-US" dirty="0"/>
              <a:t>Supported simulation regions</a:t>
            </a:r>
          </a:p>
          <a:p>
            <a:pPr lvl="1"/>
            <a:r>
              <a:rPr lang="en-US" dirty="0"/>
              <a:t>Simulation methods</a:t>
            </a:r>
          </a:p>
          <a:p>
            <a:pPr lvl="1"/>
            <a:r>
              <a:rPr lang="en-US" dirty="0"/>
              <a:t>Simulation inputs and outputs</a:t>
            </a:r>
          </a:p>
          <a:p>
            <a:r>
              <a:rPr lang="en-US" dirty="0"/>
              <a:t>Current Developments</a:t>
            </a:r>
          </a:p>
          <a:p>
            <a:pPr lvl="1"/>
            <a:r>
              <a:rPr lang="en-US" dirty="0"/>
              <a:t>Support for multi-segment ruptures</a:t>
            </a:r>
          </a:p>
          <a:p>
            <a:pPr lvl="1"/>
            <a:r>
              <a:rPr lang="en-US" dirty="0"/>
              <a:t>FAS validation</a:t>
            </a:r>
          </a:p>
          <a:p>
            <a:r>
              <a:rPr lang="en-US" dirty="0"/>
              <a:t>Next Generation Concepts</a:t>
            </a:r>
          </a:p>
          <a:p>
            <a:pPr lvl="1"/>
            <a:r>
              <a:rPr lang="en-US" dirty="0"/>
              <a:t>GF generation within BBP</a:t>
            </a:r>
          </a:p>
          <a:p>
            <a:pPr lvl="1"/>
            <a:r>
              <a:rPr lang="en-US" dirty="0"/>
              <a:t>Modular version of BBP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4B130-428D-E942-B254-EB244A54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90" y="1828800"/>
            <a:ext cx="4050610" cy="52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77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6940321"/>
          </a:xfrm>
        </p:spPr>
        <p:txBody>
          <a:bodyPr>
            <a:noAutofit/>
          </a:bodyPr>
          <a:lstStyle/>
          <a:p>
            <a:r>
              <a:rPr lang="en-US" sz="3200" dirty="0"/>
              <a:t>Based on user selections, Broadband Platform creates a simulation workflow</a:t>
            </a:r>
          </a:p>
          <a:p>
            <a:pPr lvl="1"/>
            <a:r>
              <a:rPr lang="en-US" sz="2700" dirty="0"/>
              <a:t>Simulation and post-processing modules</a:t>
            </a:r>
          </a:p>
          <a:p>
            <a:r>
              <a:rPr lang="en-US" sz="3200" dirty="0"/>
              <a:t>Simulation inputs</a:t>
            </a:r>
          </a:p>
          <a:p>
            <a:pPr lvl="1"/>
            <a:r>
              <a:rPr lang="en-US" sz="2700" dirty="0"/>
              <a:t>1D velocity model</a:t>
            </a:r>
          </a:p>
          <a:p>
            <a:pPr lvl="1"/>
            <a:r>
              <a:rPr lang="en-US" sz="2700" dirty="0"/>
              <a:t>Source description</a:t>
            </a:r>
          </a:p>
          <a:p>
            <a:pPr lvl="2"/>
            <a:r>
              <a:rPr lang="en-US" sz="2200" dirty="0"/>
              <a:t>SRC or SRF format</a:t>
            </a:r>
          </a:p>
          <a:p>
            <a:pPr lvl="1"/>
            <a:r>
              <a:rPr lang="en-US" sz="2700" dirty="0"/>
              <a:t>Station list</a:t>
            </a:r>
          </a:p>
          <a:p>
            <a:pPr lvl="2"/>
            <a:r>
              <a:rPr lang="en-US" sz="2200" dirty="0"/>
              <a:t>Lat/Lon</a:t>
            </a:r>
          </a:p>
          <a:p>
            <a:pPr lvl="2"/>
            <a:r>
              <a:rPr lang="en-US" sz="2200" dirty="0"/>
              <a:t>Vs30 (for site response)</a:t>
            </a:r>
          </a:p>
          <a:p>
            <a:pPr lvl="2"/>
            <a:r>
              <a:rPr lang="en-US" sz="2200" dirty="0"/>
              <a:t>Recorded data frequency range (for validation runs)</a:t>
            </a:r>
          </a:p>
          <a:p>
            <a:r>
              <a:rPr lang="en-US" sz="3200" dirty="0"/>
              <a:t>Post-processing inputs</a:t>
            </a:r>
          </a:p>
          <a:p>
            <a:pPr lvl="1"/>
            <a:r>
              <a:rPr lang="en-US" sz="2700" dirty="0"/>
              <a:t>Recorded 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19</a:t>
            </a:fld>
            <a:endParaRPr lang="uk-U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16896-F074-EE48-9D7D-AD7575DC4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219200"/>
            <a:ext cx="4800600" cy="62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3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Data Products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20</a:t>
            </a:fld>
            <a:endParaRPr lang="uk-U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1B0C8A-BC00-484E-BF78-C669AF81E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28" y="1074795"/>
            <a:ext cx="10858881" cy="6491287"/>
          </a:xfrm>
        </p:spPr>
      </p:pic>
    </p:spTree>
    <p:extLst>
      <p:ext uri="{BB962C8B-B14F-4D97-AF65-F5344CB8AC3E}">
        <p14:creationId xmlns:p14="http://schemas.microsoft.com/office/powerpoint/2010/main" val="3171876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7B1A81-5365-BD47-9467-D46A43473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66750"/>
            <a:ext cx="5157788" cy="687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CAC37-46D5-1A43-8638-BE07FE702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7"/>
            <a:ext cx="54864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Data Products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21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D9473B-275D-4448-92E9-A954A99F2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423" y="1066800"/>
            <a:ext cx="4878437" cy="6504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D906E-40B0-7447-A843-F380243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37709"/>
            <a:ext cx="61722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46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Data Products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22</a:t>
            </a:fld>
            <a:endParaRPr lang="uk-U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1B0C8A-BC00-484E-BF78-C669AF81E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28" y="1074795"/>
            <a:ext cx="10858881" cy="6491286"/>
          </a:xfrm>
        </p:spPr>
      </p:pic>
    </p:spTree>
    <p:extLst>
      <p:ext uri="{BB962C8B-B14F-4D97-AF65-F5344CB8AC3E}">
        <p14:creationId xmlns:p14="http://schemas.microsoft.com/office/powerpoint/2010/main" val="1805354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Data Products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23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01A31A-9131-CF46-9FD3-4A154650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" y="1067050"/>
            <a:ext cx="8153400" cy="3261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926B90-BAD9-0F4C-99A1-5B8924059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981200"/>
            <a:ext cx="6502400" cy="4876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2FC574-DE40-8D48-8AB5-12FC76A2D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" y="4374414"/>
            <a:ext cx="8139659" cy="32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8" y="3352800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Developments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8134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B7C942-312B-2E4F-9AE2-5B719FDC1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7600"/>
            <a:ext cx="100584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6553"/>
            <a:ext cx="10134600" cy="3446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Broadband Platform Development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 txBox="1">
            <a:spLocks/>
          </p:cNvSpPr>
          <p:nvPr/>
        </p:nvSpPr>
        <p:spPr>
          <a:xfrm>
            <a:off x="1334806" y="7162800"/>
            <a:ext cx="13066994" cy="750198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7" indent="0">
              <a:buNone/>
            </a:pPr>
            <a:r>
              <a:rPr lang="en-US" sz="3700" dirty="0">
                <a:solidFill>
                  <a:schemeClr val="accent2">
                    <a:lumMod val="75000"/>
                  </a:schemeClr>
                </a:solidFill>
              </a:rPr>
              <a:t>Support for multi-segment ruptures in almost all methods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96600" y="1828800"/>
            <a:ext cx="321594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M7.22 Landers (1992)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3-plane SRF plot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20561-1872-DD48-BC3D-30F77C80FA7E}"/>
              </a:ext>
            </a:extLst>
          </p:cNvPr>
          <p:cNvSpPr txBox="1"/>
          <p:nvPr/>
        </p:nvSpPr>
        <p:spPr>
          <a:xfrm>
            <a:off x="10210800" y="5110270"/>
            <a:ext cx="388279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M7.08 Ridgecrest C (2019)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3-plane SRF plot</a:t>
            </a:r>
          </a:p>
        </p:txBody>
      </p:sp>
    </p:spTree>
    <p:extLst>
      <p:ext uri="{BB962C8B-B14F-4D97-AF65-F5344CB8AC3E}">
        <p14:creationId xmlns:p14="http://schemas.microsoft.com/office/powerpoint/2010/main" val="345171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EFFB58-BBC0-6047-8489-55CE889B2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6" y="1129450"/>
            <a:ext cx="8033314" cy="6426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Broadband Platform Development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 txBox="1">
            <a:spLocks/>
          </p:cNvSpPr>
          <p:nvPr/>
        </p:nvSpPr>
        <p:spPr>
          <a:xfrm>
            <a:off x="1989550" y="7193830"/>
            <a:ext cx="11466794" cy="750198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7" indent="0">
              <a:buNone/>
            </a:pPr>
            <a:r>
              <a:rPr lang="en-US" sz="3700" dirty="0">
                <a:solidFill>
                  <a:schemeClr val="accent2">
                    <a:lumMod val="75000"/>
                  </a:schemeClr>
                </a:solidFill>
              </a:rPr>
              <a:t>FAS Goodness-of-Fit between simulation and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A422F2-B66A-5B42-A1F5-2A394DC0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066800"/>
            <a:ext cx="4085805" cy="3157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A1B14-D8BA-2D4A-AF3D-F76DCACD3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114800"/>
            <a:ext cx="4109539" cy="31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5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Broadband Platform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/>
              <a:t>Graves and </a:t>
            </a:r>
            <a:r>
              <a:rPr lang="en-US" sz="2760" dirty="0" err="1"/>
              <a:t>Pitarka</a:t>
            </a:r>
            <a:r>
              <a:rPr lang="en-US" sz="2760" dirty="0"/>
              <a:t> (GP)</a:t>
            </a:r>
          </a:p>
          <a:p>
            <a:r>
              <a:rPr lang="en-US" sz="2760" dirty="0"/>
              <a:t>SDSU	</a:t>
            </a:r>
          </a:p>
          <a:p>
            <a:r>
              <a:rPr lang="en-US" sz="2760" dirty="0"/>
              <a:t>UCSB</a:t>
            </a:r>
          </a:p>
          <a:p>
            <a:r>
              <a:rPr lang="en-US" sz="2760" dirty="0" err="1"/>
              <a:t>ExSIM</a:t>
            </a:r>
            <a:endParaRPr lang="en-US" sz="2760" dirty="0"/>
          </a:p>
          <a:p>
            <a:r>
              <a:rPr lang="en-US" sz="2760" dirty="0" err="1"/>
              <a:t>Irikura</a:t>
            </a:r>
            <a:r>
              <a:rPr lang="en-US" sz="2760" dirty="0"/>
              <a:t> Recipe Method 1</a:t>
            </a:r>
          </a:p>
          <a:p>
            <a:r>
              <a:rPr lang="en-US" sz="2760" dirty="0" err="1"/>
              <a:t>Irikura</a:t>
            </a:r>
            <a:r>
              <a:rPr lang="en-US" sz="2760" dirty="0"/>
              <a:t> Recipe Method 2</a:t>
            </a:r>
          </a:p>
          <a:p>
            <a:r>
              <a:rPr lang="en-US" sz="2760" dirty="0"/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27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9000" cy="65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9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Broadband Platform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/>
              <a:t>Graves and </a:t>
            </a:r>
            <a:r>
              <a:rPr lang="en-US" sz="2760" dirty="0" err="1"/>
              <a:t>Pitarka</a:t>
            </a:r>
            <a:r>
              <a:rPr lang="en-US" sz="2760" dirty="0"/>
              <a:t> (GP)</a:t>
            </a:r>
          </a:p>
          <a:p>
            <a:r>
              <a:rPr lang="en-US" sz="2760" dirty="0"/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/>
              <a:t>Irikura</a:t>
            </a:r>
            <a:r>
              <a:rPr lang="en-US" sz="2760" dirty="0"/>
              <a:t> Recipe Method 1</a:t>
            </a:r>
          </a:p>
          <a:p>
            <a:r>
              <a:rPr lang="en-US" sz="2760" dirty="0" err="1"/>
              <a:t>Irikura</a:t>
            </a:r>
            <a:r>
              <a:rPr lang="en-US" sz="2760" dirty="0"/>
              <a:t> Recipe Method 2</a:t>
            </a:r>
          </a:p>
          <a:p>
            <a:r>
              <a:rPr lang="en-US" sz="2760" dirty="0"/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28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9000" cy="65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3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Platform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366544"/>
            <a:ext cx="11963400" cy="6253456"/>
          </a:xfrm>
        </p:spPr>
        <p:txBody>
          <a:bodyPr>
            <a:normAutofit fontScale="85000" lnSpcReduction="10000"/>
          </a:bodyPr>
          <a:lstStyle/>
          <a:p>
            <a:pPr marL="9527" indent="0">
              <a:buNone/>
            </a:pPr>
            <a:r>
              <a:rPr lang="en-US" dirty="0">
                <a:solidFill>
                  <a:srgbClr val="0070C0"/>
                </a:solidFill>
              </a:rPr>
              <a:t>The SCEC Broadband Platform…</a:t>
            </a:r>
          </a:p>
          <a:p>
            <a:pPr lvl="1"/>
            <a:r>
              <a:rPr lang="en-US" dirty="0"/>
              <a:t>provides a collection of open-source scientific software</a:t>
            </a:r>
          </a:p>
          <a:p>
            <a:pPr lvl="2"/>
            <a:r>
              <a:rPr lang="en-US" dirty="0"/>
              <a:t>software from seven research groups in BBP 19.4</a:t>
            </a:r>
          </a:p>
          <a:p>
            <a:pPr lvl="1"/>
            <a:r>
              <a:rPr lang="en-US" dirty="0"/>
              <a:t>calculates broadband ground motions at user-specified locations</a:t>
            </a:r>
          </a:p>
          <a:p>
            <a:pPr lvl="2"/>
            <a:r>
              <a:rPr lang="en-US" dirty="0"/>
              <a:t>Historical and scenario earthquakes</a:t>
            </a:r>
          </a:p>
          <a:p>
            <a:pPr lvl="1"/>
            <a:r>
              <a:rPr lang="en-US" dirty="0"/>
              <a:t>integrates complex scientific modules</a:t>
            </a:r>
          </a:p>
          <a:p>
            <a:pPr lvl="2"/>
            <a:r>
              <a:rPr lang="en-US" dirty="0"/>
              <a:t>Rupture generation</a:t>
            </a:r>
          </a:p>
          <a:p>
            <a:pPr lvl="2"/>
            <a:r>
              <a:rPr lang="en-US" dirty="0"/>
              <a:t>Seismogram synthesis</a:t>
            </a:r>
          </a:p>
          <a:p>
            <a:pPr lvl="2"/>
            <a:r>
              <a:rPr lang="en-US" dirty="0"/>
              <a:t>Site effects calculations</a:t>
            </a:r>
          </a:p>
          <a:p>
            <a:pPr lvl="2"/>
            <a:r>
              <a:rPr lang="en-US" dirty="0"/>
              <a:t>Post-processing</a:t>
            </a:r>
          </a:p>
          <a:p>
            <a:pPr lvl="2"/>
            <a:r>
              <a:rPr lang="en-US" dirty="0"/>
              <a:t>Visualization</a:t>
            </a:r>
          </a:p>
          <a:p>
            <a:pPr lvl="1"/>
            <a:r>
              <a:rPr lang="en-US" dirty="0"/>
              <a:t>supports common inputs and output data products for all simulation methods</a:t>
            </a:r>
          </a:p>
          <a:p>
            <a:pPr lvl="1"/>
            <a:r>
              <a:rPr lang="en-US" dirty="0"/>
              <a:t>features a simple command-line interface for interactive and/or scripting use</a:t>
            </a:r>
          </a:p>
          <a:p>
            <a:pPr lvl="1"/>
            <a:r>
              <a:rPr lang="en-US" dirty="0"/>
              <a:t>runs on Linux computers with GNU compilers and open-source libraries</a:t>
            </a:r>
          </a:p>
          <a:p>
            <a:pPr lvl="1"/>
            <a:r>
              <a:rPr lang="en-US" dirty="0"/>
              <a:t>is available on GitHub!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9344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Broadband Platform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0" y="1600200"/>
            <a:ext cx="6339840" cy="5437731"/>
          </a:xfrm>
        </p:spPr>
        <p:txBody>
          <a:bodyPr>
            <a:noAutofit/>
          </a:bodyPr>
          <a:lstStyle/>
          <a:p>
            <a:r>
              <a:rPr lang="en-US" sz="2760" dirty="0"/>
              <a:t>Graves and </a:t>
            </a:r>
            <a:r>
              <a:rPr lang="en-US" sz="2760" dirty="0" err="1"/>
              <a:t>Pitarka</a:t>
            </a:r>
            <a:r>
              <a:rPr lang="en-US" sz="2760" dirty="0"/>
              <a:t> (GP)</a:t>
            </a:r>
          </a:p>
          <a:p>
            <a:r>
              <a:rPr lang="en-US" sz="2760" dirty="0"/>
              <a:t>SDSU	</a:t>
            </a:r>
          </a:p>
          <a:p>
            <a:r>
              <a:rPr lang="en-US" sz="276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UCSB</a:t>
            </a:r>
          </a:p>
          <a:p>
            <a:r>
              <a:rPr lang="en-US" sz="276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ExSIM</a:t>
            </a:r>
            <a:endParaRPr lang="en-US" sz="276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760" dirty="0" err="1"/>
              <a:t>Irikura</a:t>
            </a:r>
            <a:r>
              <a:rPr lang="en-US" sz="2760" dirty="0"/>
              <a:t> Recipe Method 1</a:t>
            </a:r>
          </a:p>
          <a:p>
            <a:r>
              <a:rPr lang="en-US" sz="2760" dirty="0" err="1"/>
              <a:t>Irikura</a:t>
            </a:r>
            <a:r>
              <a:rPr lang="en-US" sz="2760" dirty="0"/>
              <a:t> Recipe Method 2</a:t>
            </a:r>
          </a:p>
          <a:p>
            <a:r>
              <a:rPr lang="en-US" sz="2760" dirty="0"/>
              <a:t>Song RMG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29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66599E-D2F1-F044-97D8-3A54F5AE1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97280"/>
            <a:ext cx="7239000" cy="6513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50507-2F08-2244-8AF1-08C29DE77275}"/>
              </a:ext>
            </a:extLst>
          </p:cNvPr>
          <p:cNvSpPr txBox="1"/>
          <p:nvPr/>
        </p:nvSpPr>
        <p:spPr>
          <a:xfrm>
            <a:off x="7804879" y="2362200"/>
            <a:ext cx="1295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10x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faster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834441-1EE6-E84E-859E-606D8FC2934E}"/>
              </a:ext>
            </a:extLst>
          </p:cNvPr>
          <p:cNvCxnSpPr>
            <a:cxnSpLocks/>
          </p:cNvCxnSpPr>
          <p:nvPr/>
        </p:nvCxnSpPr>
        <p:spPr>
          <a:xfrm>
            <a:off x="8452579" y="3276600"/>
            <a:ext cx="0" cy="545271"/>
          </a:xfrm>
          <a:prstGeom prst="straightConnector1">
            <a:avLst/>
          </a:prstGeom>
          <a:ln w="44450">
            <a:solidFill>
              <a:schemeClr val="bg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36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8" y="3352800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Developments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5002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Future: User Generated Simulation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6189251" cy="68122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Users would like to run BBP in other regions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Costa Rica, India, China, Turkey, Iran, </a:t>
            </a:r>
            <a:r>
              <a:rPr lang="en-US" dirty="0"/>
              <a:t>Taiwan, 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User-provided velocity model</a:t>
            </a:r>
          </a:p>
          <a:p>
            <a:r>
              <a:rPr lang="en-US" dirty="0"/>
              <a:t>BBP supplies</a:t>
            </a:r>
          </a:p>
          <a:p>
            <a:pPr lvl="1"/>
            <a:r>
              <a:rPr lang="en-US" dirty="0"/>
              <a:t>Codes to generate GFs</a:t>
            </a:r>
          </a:p>
          <a:p>
            <a:pPr lvl="1"/>
            <a:r>
              <a:rPr lang="en-US" dirty="0"/>
              <a:t>Tool to create configuration file</a:t>
            </a:r>
          </a:p>
          <a:p>
            <a:pPr marL="76212" indent="0">
              <a:buNone/>
            </a:pPr>
            <a:r>
              <a:rPr lang="en-US" b="1" dirty="0">
                <a:solidFill>
                  <a:srgbClr val="FF0000"/>
                </a:solidFill>
              </a:rPr>
              <a:t>BUT</a:t>
            </a:r>
          </a:p>
          <a:p>
            <a:r>
              <a:rPr lang="en-US" dirty="0"/>
              <a:t>Documentation is needed</a:t>
            </a:r>
          </a:p>
          <a:p>
            <a:pPr lvl="1"/>
            <a:r>
              <a:rPr lang="en-US" dirty="0"/>
              <a:t>Region and method-specific parameters</a:t>
            </a:r>
          </a:p>
          <a:p>
            <a:r>
              <a:rPr lang="en-US" dirty="0"/>
              <a:t>GFs can be large</a:t>
            </a:r>
          </a:p>
          <a:p>
            <a:pPr lvl="1"/>
            <a:r>
              <a:rPr lang="en-US" dirty="0"/>
              <a:t>Creates issues with distribution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31</a:t>
            </a:fld>
            <a:endParaRPr lang="uk-UA" dirty="0"/>
          </a:p>
        </p:txBody>
      </p:sp>
      <p:pic>
        <p:nvPicPr>
          <p:cNvPr id="7" name="Picture 6" descr="global_seismicity_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81200"/>
            <a:ext cx="8077200" cy="4956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0" y="6960513"/>
            <a:ext cx="81506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Seismicity Map 2000-2008, Caltech Tectonics Observatory</a:t>
            </a:r>
          </a:p>
        </p:txBody>
      </p:sp>
    </p:spTree>
    <p:extLst>
      <p:ext uri="{BB962C8B-B14F-4D97-AF65-F5344CB8AC3E}">
        <p14:creationId xmlns:p14="http://schemas.microsoft.com/office/powerpoint/2010/main" val="101993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Future: Modular Version of the Broadband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0380251" cy="6812280"/>
          </a:xfrm>
        </p:spPr>
        <p:txBody>
          <a:bodyPr>
            <a:normAutofit/>
          </a:bodyPr>
          <a:lstStyle/>
          <a:p>
            <a:r>
              <a:rPr lang="en-US" dirty="0"/>
              <a:t>Broadband Platform includes many useful tools</a:t>
            </a:r>
          </a:p>
          <a:p>
            <a:pPr lvl="1"/>
            <a:r>
              <a:rPr lang="en-US" dirty="0"/>
              <a:t>Seismogram handling, post-processing, plotting, …</a:t>
            </a:r>
          </a:p>
          <a:p>
            <a:r>
              <a:rPr lang="en-US" dirty="0"/>
              <a:t>Most modules include a well-defined interface</a:t>
            </a:r>
          </a:p>
          <a:p>
            <a:pPr lvl="1"/>
            <a:r>
              <a:rPr lang="en-US" dirty="0"/>
              <a:t>Set of input and output files</a:t>
            </a:r>
          </a:p>
          <a:p>
            <a:pPr lvl="1"/>
            <a:r>
              <a:rPr lang="en-US" dirty="0"/>
              <a:t>Well-documented file formats</a:t>
            </a:r>
          </a:p>
          <a:p>
            <a:r>
              <a:rPr lang="en-US" dirty="0"/>
              <a:t>Enable use outside of Broadband Platform</a:t>
            </a:r>
          </a:p>
          <a:p>
            <a:pPr lvl="1"/>
            <a:r>
              <a:rPr lang="en-US" dirty="0"/>
              <a:t>Separate and better package these codes</a:t>
            </a:r>
          </a:p>
          <a:p>
            <a:pPr lvl="1"/>
            <a:r>
              <a:rPr lang="en-US" dirty="0"/>
              <a:t>Update codes to remove dependencies on the BBP</a:t>
            </a:r>
          </a:p>
          <a:p>
            <a:pPr lvl="1"/>
            <a:r>
              <a:rPr lang="en-US" dirty="0"/>
              <a:t>Export API that allows</a:t>
            </a:r>
          </a:p>
          <a:p>
            <a:pPr lvl="2"/>
            <a:r>
              <a:rPr lang="en-US" dirty="0"/>
              <a:t>Command-line use for easy scripting</a:t>
            </a:r>
          </a:p>
          <a:p>
            <a:pPr lvl="2"/>
            <a:r>
              <a:rPr lang="en-US" dirty="0"/>
              <a:t>Python interface to facilitate integration against other codes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32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D0D57-9E64-8D42-B763-A622F2420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600200"/>
            <a:ext cx="4511322" cy="587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02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/>
              <a:t>Thanks!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648200"/>
            <a:ext cx="11707368" cy="1630680"/>
          </a:xfrm>
        </p:spPr>
        <p:txBody>
          <a:bodyPr>
            <a:norm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SCECcode</a:t>
            </a:r>
            <a:r>
              <a:rPr lang="en-US" dirty="0"/>
              <a:t>/</a:t>
            </a:r>
            <a:r>
              <a:rPr lang="en-US" dirty="0" err="1"/>
              <a:t>bbp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a Simulation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5713" y="1660571"/>
            <a:ext cx="3648688" cy="1109878"/>
          </a:xfrm>
        </p:spPr>
        <p:txBody>
          <a:bodyPr>
            <a:noAutofit/>
          </a:bodyPr>
          <a:lstStyle/>
          <a:p>
            <a:pPr marL="9527" indent="0">
              <a:buNone/>
            </a:pPr>
            <a:r>
              <a:rPr lang="en-US" sz="6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Scenario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61D06-2050-F144-8DED-35CBA48B9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1" y="3516309"/>
            <a:ext cx="12306300" cy="368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BD479-5606-F74C-A14D-563DEB870CD7}"/>
              </a:ext>
            </a:extLst>
          </p:cNvPr>
          <p:cNvSpPr txBox="1"/>
          <p:nvPr/>
        </p:nvSpPr>
        <p:spPr>
          <a:xfrm>
            <a:off x="1676400" y="1660571"/>
            <a:ext cx="3840795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Validation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F4FD1-6ACB-9C4A-9B6D-6676BDB37099}"/>
              </a:ext>
            </a:extLst>
          </p:cNvPr>
          <p:cNvSpPr txBox="1"/>
          <p:nvPr/>
        </p:nvSpPr>
        <p:spPr>
          <a:xfrm>
            <a:off x="6629400" y="1840621"/>
            <a:ext cx="95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4510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Validation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8720"/>
            <a:ext cx="8229600" cy="6492240"/>
          </a:xfrm>
        </p:spPr>
        <p:txBody>
          <a:bodyPr>
            <a:noAutofit/>
          </a:bodyPr>
          <a:lstStyle/>
          <a:p>
            <a:r>
              <a:rPr lang="en-US" sz="2760" dirty="0"/>
              <a:t>Validation simulations</a:t>
            </a:r>
          </a:p>
          <a:p>
            <a:pPr lvl="1"/>
            <a:r>
              <a:rPr lang="en-US" sz="2280" dirty="0"/>
              <a:t>“validates” simulation methods against recorded data</a:t>
            </a:r>
          </a:p>
          <a:p>
            <a:pPr lvl="1"/>
            <a:r>
              <a:rPr lang="en-US" sz="2280" dirty="0"/>
              <a:t>Uses historical event source description</a:t>
            </a:r>
          </a:p>
          <a:p>
            <a:pPr lvl="1"/>
            <a:r>
              <a:rPr lang="en-US" sz="2280" dirty="0"/>
              <a:t>Includes locations where recorded data is available</a:t>
            </a:r>
          </a:p>
          <a:p>
            <a:r>
              <a:rPr lang="en-US" sz="2760" dirty="0"/>
              <a:t>User inputs</a:t>
            </a:r>
          </a:p>
          <a:p>
            <a:pPr lvl="1"/>
            <a:r>
              <a:rPr lang="en-US" sz="2280" dirty="0"/>
              <a:t>Validation event</a:t>
            </a:r>
          </a:p>
          <a:p>
            <a:pPr lvl="1"/>
            <a:r>
              <a:rPr lang="en-US" sz="2280" dirty="0"/>
              <a:t>Simulation method</a:t>
            </a:r>
          </a:p>
          <a:p>
            <a:pPr lvl="1"/>
            <a:r>
              <a:rPr lang="en-US" sz="2280" dirty="0"/>
              <a:t>Validation metrics</a:t>
            </a:r>
          </a:p>
          <a:p>
            <a:r>
              <a:rPr lang="en-US" sz="2760" dirty="0"/>
              <a:t>BBP outputs</a:t>
            </a:r>
          </a:p>
          <a:p>
            <a:pPr lvl="1"/>
            <a:r>
              <a:rPr lang="en-US" sz="2280" dirty="0"/>
              <a:t>Velocity and acceleration </a:t>
            </a:r>
            <a:r>
              <a:rPr lang="en-US" sz="2280" dirty="0" err="1"/>
              <a:t>timeseries</a:t>
            </a:r>
            <a:endParaRPr lang="en-US" sz="2280" dirty="0"/>
          </a:p>
          <a:p>
            <a:pPr lvl="1"/>
            <a:r>
              <a:rPr lang="en-US" sz="2280" dirty="0"/>
              <a:t>Per-station </a:t>
            </a:r>
            <a:r>
              <a:rPr lang="en-US" sz="2280" dirty="0" err="1"/>
              <a:t>timeseries</a:t>
            </a:r>
            <a:r>
              <a:rPr lang="en-US" sz="2280" dirty="0"/>
              <a:t> and PSA comparisons</a:t>
            </a:r>
          </a:p>
          <a:p>
            <a:pPr lvl="1"/>
            <a:r>
              <a:rPr lang="en-US" sz="2280" dirty="0"/>
              <a:t>Goodness-of-Fit Plot</a:t>
            </a:r>
          </a:p>
          <a:p>
            <a:pPr lvl="1"/>
            <a:r>
              <a:rPr lang="en-US" sz="2280" dirty="0"/>
              <a:t>Other validation metrics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20" y="1280160"/>
            <a:ext cx="6035040" cy="603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35658" y="6899701"/>
            <a:ext cx="3849131" cy="45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40" dirty="0"/>
              <a:t>Whittier Narrows  (1987)</a:t>
            </a:r>
          </a:p>
        </p:txBody>
      </p:sp>
    </p:spTree>
    <p:extLst>
      <p:ext uri="{BB962C8B-B14F-4D97-AF65-F5344CB8AC3E}">
        <p14:creationId xmlns:p14="http://schemas.microsoft.com/office/powerpoint/2010/main" val="263129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Validation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88720"/>
            <a:ext cx="4739640" cy="6492240"/>
          </a:xfrm>
        </p:spPr>
        <p:txBody>
          <a:bodyPr>
            <a:noAutofit/>
          </a:bodyPr>
          <a:lstStyle/>
          <a:p>
            <a:r>
              <a:rPr lang="en-US" sz="2760" dirty="0"/>
              <a:t>California</a:t>
            </a:r>
          </a:p>
          <a:p>
            <a:pPr lvl="1"/>
            <a:r>
              <a:rPr lang="en-US" sz="2260" dirty="0"/>
              <a:t>Alum Rock Mw 5.45</a:t>
            </a:r>
          </a:p>
          <a:p>
            <a:pPr lvl="1"/>
            <a:r>
              <a:rPr lang="en-US" sz="2260" dirty="0"/>
              <a:t>Chino Hills Mw 5.39</a:t>
            </a:r>
          </a:p>
          <a:p>
            <a:pPr lvl="1"/>
            <a:r>
              <a:rPr lang="en-US" sz="2260" dirty="0"/>
              <a:t>Hector Mine Mw 7.13</a:t>
            </a:r>
          </a:p>
          <a:p>
            <a:pPr lvl="1"/>
            <a:r>
              <a:rPr lang="en-US" sz="2260" dirty="0">
                <a:solidFill>
                  <a:schemeClr val="accent2"/>
                </a:solidFill>
              </a:rPr>
              <a:t>Landers Mw Mw 7.22</a:t>
            </a:r>
          </a:p>
          <a:p>
            <a:pPr lvl="1"/>
            <a:r>
              <a:rPr lang="en-US" sz="2260" dirty="0"/>
              <a:t>Loma </a:t>
            </a:r>
            <a:r>
              <a:rPr lang="en-US" sz="2260" dirty="0" err="1"/>
              <a:t>Prieta</a:t>
            </a:r>
            <a:r>
              <a:rPr lang="en-US" sz="2260" dirty="0"/>
              <a:t> Mw 6.94</a:t>
            </a:r>
          </a:p>
          <a:p>
            <a:pPr lvl="1"/>
            <a:r>
              <a:rPr lang="en-US" sz="2260" dirty="0"/>
              <a:t>North Palm Springs Mw 6.12</a:t>
            </a:r>
          </a:p>
          <a:p>
            <a:pPr lvl="1"/>
            <a:r>
              <a:rPr lang="en-US" sz="2260" dirty="0"/>
              <a:t>Northridge Mw 6.73</a:t>
            </a:r>
          </a:p>
          <a:p>
            <a:pPr lvl="1"/>
            <a:r>
              <a:rPr lang="en-US" sz="2260" dirty="0"/>
              <a:t>Parkfield Mw 6.0</a:t>
            </a:r>
          </a:p>
          <a:p>
            <a:pPr lvl="1"/>
            <a:r>
              <a:rPr lang="en-US" sz="2260" dirty="0"/>
              <a:t>Ridgecrest A Mw 6.47</a:t>
            </a:r>
          </a:p>
          <a:p>
            <a:pPr lvl="1"/>
            <a:r>
              <a:rPr lang="en-US" sz="2260" dirty="0"/>
              <a:t>Ridgecrest B Mw 5.4</a:t>
            </a:r>
          </a:p>
          <a:p>
            <a:pPr lvl="1"/>
            <a:r>
              <a:rPr lang="en-US" sz="2260" dirty="0">
                <a:solidFill>
                  <a:schemeClr val="accent2"/>
                </a:solidFill>
              </a:rPr>
              <a:t>Ridgecrest C Mw 7.08</a:t>
            </a:r>
          </a:p>
          <a:p>
            <a:pPr lvl="1"/>
            <a:r>
              <a:rPr lang="en-US" sz="2260" dirty="0">
                <a:solidFill>
                  <a:schemeClr val="accent2"/>
                </a:solidFill>
              </a:rPr>
              <a:t>San Simeon Mw 6.6</a:t>
            </a:r>
          </a:p>
          <a:p>
            <a:pPr lvl="1"/>
            <a:r>
              <a:rPr lang="en-US" sz="2260" dirty="0"/>
              <a:t>Whittier Narrows Mw 5.89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2765B8-E7FF-9B4E-BE27-9F344E7CBB0B}"/>
              </a:ext>
            </a:extLst>
          </p:cNvPr>
          <p:cNvSpPr txBox="1">
            <a:spLocks/>
          </p:cNvSpPr>
          <p:nvPr/>
        </p:nvSpPr>
        <p:spPr>
          <a:xfrm>
            <a:off x="8214360" y="1180147"/>
            <a:ext cx="4739640" cy="5601653"/>
          </a:xfrm>
          <a:prstGeom prst="rect">
            <a:avLst/>
          </a:prstGeom>
        </p:spPr>
        <p:txBody>
          <a:bodyPr vert="horz" lIns="109746" tIns="54873" rIns="109746" bIns="54873" rtlCol="0">
            <a:no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60" dirty="0"/>
              <a:t>Japan</a:t>
            </a:r>
          </a:p>
          <a:p>
            <a:pPr lvl="1"/>
            <a:r>
              <a:rPr lang="en-US" sz="2260" dirty="0"/>
              <a:t>Chuetsu-Oki Mw 6.69</a:t>
            </a:r>
          </a:p>
          <a:p>
            <a:pPr lvl="1"/>
            <a:r>
              <a:rPr lang="en-US" sz="2260" dirty="0"/>
              <a:t>Iwate Mw 6.9</a:t>
            </a:r>
          </a:p>
          <a:p>
            <a:pPr lvl="1"/>
            <a:r>
              <a:rPr lang="en-US" sz="2260" dirty="0"/>
              <a:t>Niigata Mw 6.65</a:t>
            </a:r>
          </a:p>
          <a:p>
            <a:pPr lvl="1"/>
            <a:r>
              <a:rPr lang="en-US" sz="2260" dirty="0"/>
              <a:t>Tottori Mw 6.59</a:t>
            </a:r>
            <a:endParaRPr lang="en-US" sz="2280" dirty="0"/>
          </a:p>
          <a:p>
            <a:r>
              <a:rPr lang="en-US" sz="2760" dirty="0"/>
              <a:t>Italy</a:t>
            </a:r>
          </a:p>
          <a:p>
            <a:pPr lvl="1"/>
            <a:r>
              <a:rPr lang="en-US" sz="2260" dirty="0"/>
              <a:t>L’Aquila Mw 6.29</a:t>
            </a:r>
            <a:endParaRPr lang="en-US" sz="2280" dirty="0"/>
          </a:p>
          <a:p>
            <a:r>
              <a:rPr lang="en-US" sz="2760" dirty="0"/>
              <a:t>Eastern North America</a:t>
            </a:r>
          </a:p>
          <a:p>
            <a:pPr lvl="1"/>
            <a:r>
              <a:rPr lang="en-US" sz="2280" dirty="0"/>
              <a:t>Mineral Mw 5.68</a:t>
            </a:r>
          </a:p>
          <a:p>
            <a:pPr lvl="1"/>
            <a:r>
              <a:rPr lang="en-US" sz="2280" dirty="0" err="1"/>
              <a:t>Riviere</a:t>
            </a:r>
            <a:r>
              <a:rPr lang="en-US" sz="2280" dirty="0"/>
              <a:t>-du-Loup Mw 4.6</a:t>
            </a:r>
          </a:p>
          <a:p>
            <a:pPr lvl="1"/>
            <a:r>
              <a:rPr lang="en-US" sz="2280" dirty="0"/>
              <a:t>Saguenay Mw 5.81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2E59C-6201-9A4D-867F-799D930192BF}"/>
              </a:ext>
            </a:extLst>
          </p:cNvPr>
          <p:cNvSpPr txBox="1"/>
          <p:nvPr/>
        </p:nvSpPr>
        <p:spPr>
          <a:xfrm>
            <a:off x="6172200" y="7084150"/>
            <a:ext cx="814735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2"/>
                </a:solidFill>
              </a:rPr>
              <a:t>Available as single or multi-segment rupture</a:t>
            </a:r>
          </a:p>
        </p:txBody>
      </p:sp>
    </p:spTree>
    <p:extLst>
      <p:ext uri="{BB962C8B-B14F-4D97-AF65-F5344CB8AC3E}">
        <p14:creationId xmlns:p14="http://schemas.microsoft.com/office/powerpoint/2010/main" val="283059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Scenario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8720"/>
            <a:ext cx="8229600" cy="6492240"/>
          </a:xfrm>
        </p:spPr>
        <p:txBody>
          <a:bodyPr>
            <a:noAutofit/>
          </a:bodyPr>
          <a:lstStyle/>
          <a:p>
            <a:r>
              <a:rPr lang="en-US" sz="2760" dirty="0"/>
              <a:t>Scenario simulations</a:t>
            </a:r>
          </a:p>
          <a:p>
            <a:pPr lvl="1"/>
            <a:r>
              <a:rPr lang="en-US" sz="2280" dirty="0"/>
              <a:t>Used to calculate ground motions for hypothetical events</a:t>
            </a:r>
          </a:p>
          <a:p>
            <a:pPr lvl="1"/>
            <a:r>
              <a:rPr lang="en-US" sz="2280" dirty="0"/>
              <a:t>Users specify desired source description</a:t>
            </a:r>
          </a:p>
          <a:p>
            <a:pPr lvl="1"/>
            <a:r>
              <a:rPr lang="en-US" sz="2280" dirty="0"/>
              <a:t>Users select locations of interest</a:t>
            </a:r>
          </a:p>
          <a:p>
            <a:r>
              <a:rPr lang="en-US" sz="2760" dirty="0"/>
              <a:t>User inputs</a:t>
            </a:r>
          </a:p>
          <a:p>
            <a:pPr lvl="1"/>
            <a:r>
              <a:rPr lang="en-US" sz="2280" dirty="0"/>
              <a:t>Simulation region</a:t>
            </a:r>
          </a:p>
          <a:p>
            <a:pPr lvl="1"/>
            <a:r>
              <a:rPr lang="en-US" sz="2280" dirty="0"/>
              <a:t>Simulation method</a:t>
            </a:r>
          </a:p>
          <a:p>
            <a:pPr lvl="1"/>
            <a:r>
              <a:rPr lang="en-US" sz="2280" dirty="0"/>
              <a:t>Source description</a:t>
            </a:r>
          </a:p>
          <a:p>
            <a:pPr lvl="1"/>
            <a:r>
              <a:rPr lang="en-US" sz="2280" dirty="0"/>
              <a:t>List of stations</a:t>
            </a:r>
          </a:p>
          <a:p>
            <a:r>
              <a:rPr lang="en-US" sz="2760" dirty="0"/>
              <a:t>BBP outputs</a:t>
            </a:r>
          </a:p>
          <a:p>
            <a:pPr lvl="1"/>
            <a:r>
              <a:rPr lang="en-US" sz="2280" dirty="0"/>
              <a:t>Velocity and acceleration </a:t>
            </a:r>
            <a:r>
              <a:rPr lang="en-US" sz="2280" dirty="0" err="1"/>
              <a:t>timeseries</a:t>
            </a:r>
            <a:endParaRPr lang="en-US" sz="2280" dirty="0"/>
          </a:p>
          <a:p>
            <a:pPr lvl="1"/>
            <a:r>
              <a:rPr lang="en-US" sz="2280" dirty="0"/>
              <a:t>Per-station RotD50</a:t>
            </a:r>
          </a:p>
          <a:p>
            <a:pPr lvl="1"/>
            <a:r>
              <a:rPr lang="en-US" sz="2280" dirty="0"/>
              <a:t>Station map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9" name="Picture 8" descr="station_map_shakeout-c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69" y="2264275"/>
            <a:ext cx="7055452" cy="54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Scenario Simulations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FDAAB5-719A-F64C-BBC2-FFFD8AB92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85" y="897885"/>
            <a:ext cx="6341115" cy="6341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7380A-A01B-D440-94DC-2AF83C94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914400"/>
            <a:ext cx="4847730" cy="645223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435408-489E-C84A-9193-027983270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086600"/>
            <a:ext cx="14630399" cy="899160"/>
          </a:xfrm>
        </p:spPr>
        <p:txBody>
          <a:bodyPr>
            <a:normAutofit fontScale="92500"/>
          </a:bodyPr>
          <a:lstStyle/>
          <a:p>
            <a:pPr marL="9527" indent="0">
              <a:buNone/>
            </a:pPr>
            <a:r>
              <a:rPr lang="en-US" dirty="0"/>
              <a:t>Case Study: Creating shake intensity maps using simulated data: Ridgecrest C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2931C0D-AE0E-A945-8CA6-15D74E05209C}"/>
              </a:ext>
            </a:extLst>
          </p:cNvPr>
          <p:cNvSpPr/>
          <p:nvPr/>
        </p:nvSpPr>
        <p:spPr>
          <a:xfrm>
            <a:off x="7022592" y="3733800"/>
            <a:ext cx="978408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9339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9CF9-B146-4D73-95E9-3A82CE67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Platform Simulation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C80FD-87E6-4BCF-8DB4-D33B8CCB3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41564"/>
            <a:ext cx="8018051" cy="175555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Velocity model</a:t>
            </a:r>
          </a:p>
          <a:p>
            <a:pPr lvl="1"/>
            <a:r>
              <a:rPr lang="en-US" dirty="0"/>
              <a:t>Greens’ Functions</a:t>
            </a:r>
          </a:p>
          <a:p>
            <a:pPr lvl="1"/>
            <a:r>
              <a:rPr lang="en-US" dirty="0"/>
              <a:t>Simulation Parameters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1FCA-1FB4-4B9D-919F-5F6A551E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7512-8D80-4110-BBFF-5F67AC5C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64" y="-533400"/>
            <a:ext cx="7121236" cy="9215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60163" y="6663188"/>
            <a:ext cx="5522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Broadband Platform California Regions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66183-EA24-EF42-82B1-C9FB7B6C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9" y="1066800"/>
            <a:ext cx="8013054" cy="49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06571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923</Words>
  <Application>Microsoft Macintosh PowerPoint</Application>
  <PresentationFormat>Custom</PresentationFormat>
  <Paragraphs>316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Times</vt:lpstr>
      <vt:lpstr>Continental North America 16x9</vt:lpstr>
      <vt:lpstr>The SCEC Broadband Platform Open-Source Software for Strong Ground Motion Simulation and Validation</vt:lpstr>
      <vt:lpstr>Outline</vt:lpstr>
      <vt:lpstr>Broadband Platform Overview</vt:lpstr>
      <vt:lpstr>Choosing a Simulation Mode</vt:lpstr>
      <vt:lpstr>Validation Simulations</vt:lpstr>
      <vt:lpstr>Validation Events</vt:lpstr>
      <vt:lpstr>Scenario Simulations</vt:lpstr>
      <vt:lpstr>Scenario Simulations</vt:lpstr>
      <vt:lpstr>Broadband Platform Simulation Regions</vt:lpstr>
      <vt:lpstr>Simulation Methods</vt:lpstr>
      <vt:lpstr>Simulation Methods</vt:lpstr>
      <vt:lpstr>Simulation Methods</vt:lpstr>
      <vt:lpstr>Simulation Methods</vt:lpstr>
      <vt:lpstr>Simulation Methods</vt:lpstr>
      <vt:lpstr>Simulation Methods</vt:lpstr>
      <vt:lpstr>Simulation Methods</vt:lpstr>
      <vt:lpstr>Simulation Methods</vt:lpstr>
      <vt:lpstr>Simulation Methods</vt:lpstr>
      <vt:lpstr>Simulation Methods</vt:lpstr>
      <vt:lpstr>Simulation Workflow</vt:lpstr>
      <vt:lpstr>Broadband Data Products</vt:lpstr>
      <vt:lpstr>Broadband Data Products</vt:lpstr>
      <vt:lpstr>Broadband Data Products</vt:lpstr>
      <vt:lpstr>Broadband Data Products</vt:lpstr>
      <vt:lpstr>Recent Developments</vt:lpstr>
      <vt:lpstr>Recent Broadband Platform Development</vt:lpstr>
      <vt:lpstr>Recent Broadband Platform Development</vt:lpstr>
      <vt:lpstr>Recent Broadband Platform Development</vt:lpstr>
      <vt:lpstr>Recent Broadband Platform Development</vt:lpstr>
      <vt:lpstr>Recent Broadband Platform Development</vt:lpstr>
      <vt:lpstr>Future Developments</vt:lpstr>
      <vt:lpstr>Future: User Generated Simulation Regions</vt:lpstr>
      <vt:lpstr>Future: Modular Version of the Broadband Platform</vt:lpstr>
      <vt:lpstr>Thanks!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2021-05-30T20:58:46Z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