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8" r:id="rId5"/>
    <p:sldId id="332" r:id="rId6"/>
    <p:sldId id="343" r:id="rId7"/>
    <p:sldId id="346" r:id="rId8"/>
    <p:sldId id="344" r:id="rId9"/>
    <p:sldId id="345" r:id="rId10"/>
    <p:sldId id="352" r:id="rId11"/>
    <p:sldId id="353" r:id="rId12"/>
    <p:sldId id="350" r:id="rId13"/>
    <p:sldId id="349" r:id="rId14"/>
    <p:sldId id="351" r:id="rId15"/>
    <p:sldId id="348" r:id="rId16"/>
    <p:sldId id="347" r:id="rId17"/>
  </p:sldIdLst>
  <p:sldSz cx="14630400" cy="8229600"/>
  <p:notesSz cx="6858000" cy="91440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0000"/>
    <a:srgbClr val="9D171E"/>
    <a:srgbClr val="9E1C1F"/>
    <a:srgbClr val="B5B79A"/>
    <a:srgbClr val="F4FF52"/>
    <a:srgbClr val="F9D691"/>
    <a:srgbClr val="FDFEDD"/>
    <a:srgbClr val="DDDDBE"/>
    <a:srgbClr val="AAB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8872" autoAdjust="0"/>
  </p:normalViewPr>
  <p:slideViewPr>
    <p:cSldViewPr>
      <p:cViewPr varScale="1">
        <p:scale>
          <a:sx n="85" d="100"/>
          <a:sy n="85" d="100"/>
        </p:scale>
        <p:origin x="856" y="168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11/4/21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11/4/21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11/4/21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11/4/21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11/4/21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11/4/21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11/4/21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11/4/21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/>
              <a:t>Broadband Platform</a:t>
            </a:r>
            <a:br>
              <a:rPr lang="en-US" dirty="0"/>
            </a:br>
            <a:r>
              <a:rPr lang="en-US" dirty="0"/>
              <a:t>Data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November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6858000"/>
            <a:ext cx="11707368" cy="8382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SCEC Research Computing Group</a:t>
            </a:r>
          </a:p>
          <a:p>
            <a:pPr algn="l"/>
            <a:r>
              <a:rPr lang="en-US" sz="2000" dirty="0"/>
              <a:t>November 4, 2021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7A635E59-DE59-524B-8918-1440A7BFB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26" y="1051920"/>
            <a:ext cx="9357876" cy="6682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Afshari</a:t>
            </a:r>
            <a:r>
              <a:rPr lang="en-US" dirty="0"/>
              <a:t> and Stewart (2016) GMPE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3750851" cy="31546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Station list</a:t>
            </a:r>
          </a:p>
          <a:p>
            <a:pPr lvl="1"/>
            <a:r>
              <a:rPr lang="en-US" dirty="0"/>
              <a:t>SRC file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Table with per-station duration GMPE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11/5/21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448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99701A-1F48-2E4B-AAFC-FBB831BE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762000"/>
            <a:ext cx="5143500" cy="6858000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36AE8D04-AE03-AC42-8C84-34315FED1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69" y="1126442"/>
            <a:ext cx="4627862" cy="6028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Baker RotD100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50" y="1188720"/>
            <a:ext cx="4939046" cy="6278880"/>
          </a:xfrm>
        </p:spPr>
        <p:txBody>
          <a:bodyPr>
            <a:normAutofit fontScale="92500"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Station list</a:t>
            </a:r>
          </a:p>
          <a:p>
            <a:pPr lvl="1"/>
            <a:r>
              <a:rPr lang="en-US" dirty="0"/>
              <a:t>Velocity/Acceleration Seismograms (</a:t>
            </a:r>
            <a:r>
              <a:rPr lang="en-US" dirty="0" err="1"/>
              <a:t>obs</a:t>
            </a:r>
            <a:r>
              <a:rPr lang="en-US" dirty="0"/>
              <a:t> and synthetic)</a:t>
            </a:r>
          </a:p>
          <a:p>
            <a:pPr lvl="1"/>
            <a:r>
              <a:rPr lang="en-US" dirty="0"/>
              <a:t>SRC file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RotD100 files (per station)</a:t>
            </a:r>
          </a:p>
          <a:p>
            <a:pPr lvl="2"/>
            <a:r>
              <a:rPr lang="en-US" dirty="0"/>
              <a:t>RotD50</a:t>
            </a:r>
          </a:p>
          <a:p>
            <a:pPr lvl="2"/>
            <a:r>
              <a:rPr lang="en-US" dirty="0"/>
              <a:t>RotD100</a:t>
            </a:r>
          </a:p>
          <a:p>
            <a:pPr lvl="2"/>
            <a:r>
              <a:rPr lang="en-US" dirty="0"/>
              <a:t>RotD100/RotD50</a:t>
            </a:r>
          </a:p>
          <a:p>
            <a:pPr lvl="1"/>
            <a:r>
              <a:rPr lang="en-US" dirty="0"/>
              <a:t>RotD100/RotD50 </a:t>
            </a:r>
            <a:r>
              <a:rPr lang="en-US" dirty="0" err="1"/>
              <a:t>GoF</a:t>
            </a:r>
            <a:r>
              <a:rPr lang="en-US" dirty="0"/>
              <a:t> plot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11/5/21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Southern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32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74906E-0C13-364A-AF4E-DCDE343E8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707365"/>
            <a:ext cx="5842000" cy="438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Anderson </a:t>
            </a:r>
            <a:r>
              <a:rPr lang="en-US" dirty="0" err="1"/>
              <a:t>GoF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6570251" cy="6431280"/>
          </a:xfrm>
        </p:spPr>
        <p:txBody>
          <a:bodyPr>
            <a:normAutofit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Station list</a:t>
            </a:r>
          </a:p>
          <a:p>
            <a:pPr lvl="1"/>
            <a:r>
              <a:rPr lang="en-US" dirty="0"/>
              <a:t>Acc timeseries (</a:t>
            </a:r>
            <a:r>
              <a:rPr lang="en-US" dirty="0" err="1"/>
              <a:t>obs</a:t>
            </a:r>
            <a:r>
              <a:rPr lang="en-US" dirty="0"/>
              <a:t> and synthetic)</a:t>
            </a:r>
          </a:p>
          <a:p>
            <a:pPr lvl="1"/>
            <a:r>
              <a:rPr lang="en-US" dirty="0"/>
              <a:t>RotD50 (</a:t>
            </a:r>
            <a:r>
              <a:rPr lang="en-US" dirty="0" err="1"/>
              <a:t>obs</a:t>
            </a:r>
            <a:r>
              <a:rPr lang="en-US" dirty="0"/>
              <a:t> and synthetic)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C1-C10 plots (per station)</a:t>
            </a:r>
          </a:p>
          <a:p>
            <a:pPr lvl="1"/>
            <a:r>
              <a:rPr lang="en-US" dirty="0"/>
              <a:t>C1-C10 table (per station)</a:t>
            </a:r>
          </a:p>
          <a:p>
            <a:pPr lvl="1"/>
            <a:r>
              <a:rPr lang="en-US" dirty="0"/>
              <a:t>Combined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11/5/21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11</a:t>
            </a:fld>
            <a:endParaRPr lang="uk-UA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1AD9747-7DEB-F14D-AD04-7C7A59A62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52" y="5307751"/>
            <a:ext cx="4800600" cy="2451100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5E78418A-9FBC-8144-BFA7-DF07FE6F8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52" y="5331485"/>
            <a:ext cx="48006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2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BBP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6570251" cy="643128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arias_duration</a:t>
            </a:r>
            <a:endParaRPr lang="en-US" dirty="0"/>
          </a:p>
          <a:p>
            <a:pPr lvl="1"/>
            <a:r>
              <a:rPr lang="en-US" dirty="0"/>
              <a:t>Input: peer acceleration file (1 comp)</a:t>
            </a:r>
          </a:p>
          <a:p>
            <a:pPr lvl="1"/>
            <a:r>
              <a:rPr lang="en-US" dirty="0"/>
              <a:t>Output: arias intensity file (1 comp)</a:t>
            </a:r>
          </a:p>
          <a:p>
            <a:r>
              <a:rPr lang="en-US" dirty="0" err="1"/>
              <a:t>bbp_formatter</a:t>
            </a:r>
            <a:endParaRPr lang="en-US" dirty="0"/>
          </a:p>
          <a:p>
            <a:pPr lvl="1"/>
            <a:r>
              <a:rPr lang="en-US" dirty="0"/>
              <a:t>peer2bbp</a:t>
            </a:r>
          </a:p>
          <a:p>
            <a:pPr lvl="2"/>
            <a:r>
              <a:rPr lang="en-US" dirty="0"/>
              <a:t>Input: 3 PEER files (N/E/Z)</a:t>
            </a:r>
          </a:p>
          <a:p>
            <a:pPr lvl="2"/>
            <a:r>
              <a:rPr lang="en-US" dirty="0"/>
              <a:t>Output: 3 component BBP file</a:t>
            </a:r>
          </a:p>
          <a:p>
            <a:pPr lvl="1"/>
            <a:r>
              <a:rPr lang="en-US" dirty="0"/>
              <a:t>bbp2peer</a:t>
            </a:r>
          </a:p>
          <a:p>
            <a:pPr lvl="2"/>
            <a:r>
              <a:rPr lang="en-US" dirty="0"/>
              <a:t>Input: 3-component BBP file</a:t>
            </a:r>
          </a:p>
          <a:p>
            <a:pPr lvl="2"/>
            <a:r>
              <a:rPr lang="en-US" dirty="0"/>
              <a:t>Output: 3 PEER files (N/E/Z)</a:t>
            </a:r>
          </a:p>
          <a:p>
            <a:pPr lvl="1"/>
            <a:r>
              <a:rPr lang="en-US" dirty="0"/>
              <a:t>exsim2bbp</a:t>
            </a:r>
          </a:p>
          <a:p>
            <a:pPr lvl="2"/>
            <a:r>
              <a:rPr lang="en-US" dirty="0"/>
              <a:t>Input: 3 </a:t>
            </a:r>
            <a:r>
              <a:rPr lang="en-US" dirty="0" err="1"/>
              <a:t>ExSIM</a:t>
            </a:r>
            <a:r>
              <a:rPr lang="en-US" dirty="0"/>
              <a:t> files (N/E/Z)</a:t>
            </a:r>
          </a:p>
          <a:p>
            <a:pPr lvl="2"/>
            <a:r>
              <a:rPr lang="en-US" dirty="0"/>
              <a:t>Output: 3-component BBP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11/5/21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621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914AE1-E659-4545-9B5D-8223CF565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05" y="2376010"/>
            <a:ext cx="54864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6570251" cy="3154680"/>
          </a:xfrm>
        </p:spPr>
        <p:txBody>
          <a:bodyPr>
            <a:normAutofit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SRC or SRF file</a:t>
            </a:r>
          </a:p>
          <a:p>
            <a:pPr lvl="1"/>
            <a:r>
              <a:rPr lang="en-US" dirty="0"/>
              <a:t>Station list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PNG plot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11/4/21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0C48B7D9-8DDA-3447-82C3-2C35C8E5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26" y="1879638"/>
            <a:ext cx="6570252" cy="50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69C128-D118-8F4E-AD4D-8B0C70E3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235" y="507755"/>
            <a:ext cx="5486400" cy="731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Slip Distribution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6570251" cy="3154680"/>
          </a:xfrm>
        </p:spPr>
        <p:txBody>
          <a:bodyPr>
            <a:normAutofit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SRF file (single or multi-segment)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PNG plot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11/4/21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68A390-99F8-1540-8863-ABBCBE52F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245"/>
            <a:ext cx="1005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5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D316F-0221-A048-AE1E-F5146386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44420"/>
            <a:ext cx="4939046" cy="576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80B5B-5F21-B149-A9C8-5200115D8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644" y="1644420"/>
            <a:ext cx="4939046" cy="5762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Plot Seismograms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7" y="1233690"/>
            <a:ext cx="3842314" cy="57622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Station list</a:t>
            </a:r>
          </a:p>
          <a:p>
            <a:pPr lvl="1"/>
            <a:r>
              <a:rPr lang="en-US" dirty="0"/>
              <a:t>SRC file</a:t>
            </a:r>
          </a:p>
          <a:p>
            <a:pPr lvl="1"/>
            <a:r>
              <a:rPr lang="en-US" dirty="0"/>
              <a:t>Vel/Acc Seismograms</a:t>
            </a:r>
          </a:p>
          <a:p>
            <a:pPr lvl="1"/>
            <a:r>
              <a:rPr lang="en-US" dirty="0"/>
              <a:t>Plot vel (Y/N)</a:t>
            </a:r>
          </a:p>
          <a:p>
            <a:pPr lvl="1"/>
            <a:r>
              <a:rPr lang="en-US" dirty="0"/>
              <a:t>Plot acc (Y/N)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3 comp velocity seismograms</a:t>
            </a:r>
          </a:p>
          <a:p>
            <a:pPr lvl="1"/>
            <a:r>
              <a:rPr lang="en-US" dirty="0"/>
              <a:t>3 comp acceleration seismograms</a:t>
            </a:r>
          </a:p>
          <a:p>
            <a:pPr marL="280081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11/5/21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57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6EBDF2-6416-0E4C-A787-077343439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944" y="1237460"/>
            <a:ext cx="7189627" cy="5392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381000"/>
            <a:ext cx="5274851" cy="6202680"/>
          </a:xfrm>
        </p:spPr>
        <p:txBody>
          <a:bodyPr>
            <a:normAutofit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Station list</a:t>
            </a:r>
          </a:p>
          <a:p>
            <a:pPr lvl="1"/>
            <a:r>
              <a:rPr lang="en-US" dirty="0"/>
              <a:t>Vel synthetic seismograms</a:t>
            </a:r>
          </a:p>
          <a:p>
            <a:pPr lvl="1"/>
            <a:r>
              <a:rPr lang="en-US" dirty="0"/>
              <a:t>Vel/Acc data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N/S and E/W</a:t>
            </a:r>
          </a:p>
          <a:p>
            <a:pPr lvl="2"/>
            <a:r>
              <a:rPr lang="en-US" dirty="0"/>
              <a:t>Timeseries comparison</a:t>
            </a:r>
          </a:p>
          <a:p>
            <a:pPr lvl="2"/>
            <a:r>
              <a:rPr lang="en-US" dirty="0"/>
              <a:t>Normalized Arias intensity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11/5/21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D3E4A4-4CFE-EB4C-827A-38C52A328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7523"/>
            <a:ext cx="73152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8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48E1FE-DF78-4D41-AB69-304840DFD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76200"/>
            <a:ext cx="5943600" cy="264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0553D4-C74A-AC47-B012-5CD4C47E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994" y="2476522"/>
            <a:ext cx="6119406" cy="3314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22B22C-F6C8-6642-8064-395DFD76E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5520267"/>
            <a:ext cx="6095999" cy="2709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B4372-331F-DE48-BD8F-B78E71A44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078184"/>
            <a:ext cx="4963512" cy="6618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GP </a:t>
            </a:r>
            <a:r>
              <a:rPr lang="en-US" dirty="0" err="1"/>
              <a:t>GoF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3522251" cy="61264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Station list</a:t>
            </a:r>
          </a:p>
          <a:p>
            <a:pPr lvl="1"/>
            <a:r>
              <a:rPr lang="en-US" dirty="0"/>
              <a:t>SRC file</a:t>
            </a:r>
          </a:p>
          <a:p>
            <a:pPr lvl="1"/>
            <a:r>
              <a:rPr lang="en-US" dirty="0"/>
              <a:t>RotD50 files</a:t>
            </a:r>
          </a:p>
          <a:p>
            <a:pPr lvl="2"/>
            <a:r>
              <a:rPr lang="en-US" dirty="0" err="1"/>
              <a:t>Obs</a:t>
            </a:r>
            <a:r>
              <a:rPr lang="en-US" dirty="0"/>
              <a:t> and synthetic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PSA </a:t>
            </a:r>
            <a:r>
              <a:rPr lang="en-US" dirty="0" err="1"/>
              <a:t>GoF</a:t>
            </a:r>
            <a:r>
              <a:rPr lang="en-US" dirty="0"/>
              <a:t> plot</a:t>
            </a:r>
          </a:p>
          <a:p>
            <a:pPr lvl="1"/>
            <a:r>
              <a:rPr lang="en-US" dirty="0"/>
              <a:t>PSA </a:t>
            </a:r>
            <a:r>
              <a:rPr lang="en-US" dirty="0" err="1"/>
              <a:t>GoF</a:t>
            </a:r>
            <a:r>
              <a:rPr lang="en-US" dirty="0"/>
              <a:t> plot (distance)</a:t>
            </a:r>
          </a:p>
          <a:p>
            <a:pPr lvl="1"/>
            <a:r>
              <a:rPr lang="en-US" dirty="0"/>
              <a:t>PSA </a:t>
            </a:r>
            <a:r>
              <a:rPr lang="en-US" dirty="0" err="1"/>
              <a:t>GoF</a:t>
            </a:r>
            <a:r>
              <a:rPr lang="en-US" dirty="0"/>
              <a:t> plot (map)</a:t>
            </a:r>
          </a:p>
          <a:p>
            <a:pPr lvl="1"/>
            <a:r>
              <a:rPr lang="en-US" dirty="0"/>
              <a:t>PSA </a:t>
            </a:r>
            <a:r>
              <a:rPr lang="en-US" dirty="0" err="1"/>
              <a:t>GoF</a:t>
            </a:r>
            <a:r>
              <a:rPr lang="en-US" dirty="0"/>
              <a:t> plot (Vs30)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11/4/21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683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E90F66-498F-584A-BDF9-36A6AF5E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778" y="0"/>
            <a:ext cx="6324600" cy="5059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587D4B-7CDB-0F4C-8D04-6251B1F7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921" y="4805214"/>
            <a:ext cx="7573661" cy="3029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 </a:t>
            </a:r>
            <a:r>
              <a:rPr lang="en-US" dirty="0" err="1"/>
              <a:t>GoF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4224529" cy="6278880"/>
          </a:xfrm>
        </p:spPr>
        <p:txBody>
          <a:bodyPr>
            <a:normAutofit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Station list</a:t>
            </a:r>
          </a:p>
          <a:p>
            <a:pPr lvl="1"/>
            <a:r>
              <a:rPr lang="en-US" dirty="0"/>
              <a:t>Acc seismograms (data and synthetics)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Per station comparison plots</a:t>
            </a:r>
          </a:p>
          <a:p>
            <a:pPr lvl="2"/>
            <a:r>
              <a:rPr lang="en-US" dirty="0"/>
              <a:t>Horizontal components</a:t>
            </a:r>
          </a:p>
          <a:p>
            <a:pPr lvl="2"/>
            <a:r>
              <a:rPr lang="en-US" dirty="0"/>
              <a:t>Smoothed EAS </a:t>
            </a:r>
          </a:p>
          <a:p>
            <a:pPr lvl="1"/>
            <a:r>
              <a:rPr lang="en-US" dirty="0"/>
              <a:t>Combined FAS </a:t>
            </a:r>
            <a:r>
              <a:rPr lang="en-US" dirty="0" err="1"/>
              <a:t>GoF</a:t>
            </a:r>
            <a:r>
              <a:rPr lang="en-US" dirty="0"/>
              <a:t> plot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11/5/21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095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42562F-00B8-1A4A-BD9F-50F7D0668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871" y="713423"/>
            <a:ext cx="4224528" cy="7040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GMPE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4224529" cy="6278880"/>
          </a:xfrm>
        </p:spPr>
        <p:txBody>
          <a:bodyPr>
            <a:normAutofit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Station list</a:t>
            </a:r>
          </a:p>
          <a:p>
            <a:pPr lvl="1"/>
            <a:r>
              <a:rPr lang="en-US" dirty="0"/>
              <a:t>SRC file</a:t>
            </a:r>
          </a:p>
          <a:p>
            <a:pPr lvl="1"/>
            <a:r>
              <a:rPr lang="en-US" dirty="0"/>
              <a:t>RotD50 observations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PNG plot</a:t>
            </a:r>
          </a:p>
          <a:p>
            <a:pPr lvl="2"/>
            <a:r>
              <a:rPr lang="en-US" dirty="0"/>
              <a:t>ASK14</a:t>
            </a:r>
          </a:p>
          <a:p>
            <a:pPr lvl="2"/>
            <a:r>
              <a:rPr lang="en-US" dirty="0"/>
              <a:t>BSSA14</a:t>
            </a:r>
          </a:p>
          <a:p>
            <a:pPr lvl="2"/>
            <a:r>
              <a:rPr lang="en-US" dirty="0"/>
              <a:t>CB14</a:t>
            </a:r>
          </a:p>
          <a:p>
            <a:pPr lvl="2"/>
            <a:r>
              <a:rPr lang="en-US" dirty="0"/>
              <a:t>CY14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11/5/21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175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99E03B-7BCD-BD44-A32C-ECBCA5F03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71500"/>
            <a:ext cx="8915400" cy="4457700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FA8D48B5-DBF8-2843-8B42-C9614A89E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797950"/>
            <a:ext cx="10058400" cy="3126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RZZ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3903251" cy="6355080"/>
          </a:xfrm>
        </p:spPr>
        <p:txBody>
          <a:bodyPr>
            <a:normAutofit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Station list</a:t>
            </a:r>
          </a:p>
          <a:p>
            <a:pPr lvl="1"/>
            <a:r>
              <a:rPr lang="en-US" dirty="0"/>
              <a:t>Acc (</a:t>
            </a:r>
            <a:r>
              <a:rPr lang="en-US" dirty="0" err="1"/>
              <a:t>obs</a:t>
            </a:r>
            <a:r>
              <a:rPr lang="en-US" dirty="0"/>
              <a:t> and synthetic)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 err="1"/>
              <a:t>Rezaeian</a:t>
            </a:r>
            <a:r>
              <a:rPr lang="en-US" dirty="0"/>
              <a:t>-Zhong-</a:t>
            </a:r>
            <a:r>
              <a:rPr lang="en-US" dirty="0" err="1"/>
              <a:t>Zareian</a:t>
            </a:r>
            <a:r>
              <a:rPr lang="en-US" dirty="0"/>
              <a:t> 2015 validation metrics</a:t>
            </a:r>
          </a:p>
          <a:p>
            <a:pPr lvl="1"/>
            <a:r>
              <a:rPr lang="en-US" dirty="0"/>
              <a:t>Per station plots</a:t>
            </a:r>
          </a:p>
          <a:p>
            <a:pPr lvl="1"/>
            <a:r>
              <a:rPr lang="en-US" dirty="0"/>
              <a:t>Combined table with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C08C-539C-42CC-8F57-1F68ADD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11/5/21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5964585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439</Words>
  <Application>Microsoft Macintosh PowerPoint</Application>
  <PresentationFormat>Custom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Times</vt:lpstr>
      <vt:lpstr>Continental North America 16x9</vt:lpstr>
      <vt:lpstr>Broadband Platform Data Products</vt:lpstr>
      <vt:lpstr>Station Map</vt:lpstr>
      <vt:lpstr>Slip Distribution Plot</vt:lpstr>
      <vt:lpstr>Plot Seismograms</vt:lpstr>
      <vt:lpstr>Comparison Plots</vt:lpstr>
      <vt:lpstr>GP GoF</vt:lpstr>
      <vt:lpstr>FAS GoF</vt:lpstr>
      <vt:lpstr>GMPE Comparison</vt:lpstr>
      <vt:lpstr>RZZ 2015</vt:lpstr>
      <vt:lpstr>Afshari and Stewart (2016) GMPE</vt:lpstr>
      <vt:lpstr>Baker RotD100</vt:lpstr>
      <vt:lpstr>Anderson GoF</vt:lpstr>
      <vt:lpstr>BBP Utilities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2021-11-09T19:14:08Z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