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08" r:id="rId5"/>
    <p:sldId id="332" r:id="rId6"/>
    <p:sldId id="369" r:id="rId7"/>
    <p:sldId id="383" r:id="rId8"/>
    <p:sldId id="338" r:id="rId9"/>
    <p:sldId id="367" r:id="rId10"/>
    <p:sldId id="371" r:id="rId11"/>
    <p:sldId id="374" r:id="rId12"/>
    <p:sldId id="364" r:id="rId13"/>
    <p:sldId id="375" r:id="rId14"/>
    <p:sldId id="362" r:id="rId15"/>
    <p:sldId id="372" r:id="rId16"/>
    <p:sldId id="377" r:id="rId17"/>
    <p:sldId id="380" r:id="rId18"/>
    <p:sldId id="378" r:id="rId19"/>
    <p:sldId id="381" r:id="rId20"/>
    <p:sldId id="382" r:id="rId21"/>
    <p:sldId id="379" r:id="rId22"/>
    <p:sldId id="376" r:id="rId23"/>
    <p:sldId id="346" r:id="rId24"/>
    <p:sldId id="370" r:id="rId25"/>
    <p:sldId id="373" r:id="rId26"/>
    <p:sldId id="342" r:id="rId27"/>
  </p:sldIdLst>
  <p:sldSz cx="14630400" cy="8229600"/>
  <p:notesSz cx="6858000" cy="91440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FF"/>
    <a:srgbClr val="DFEB00"/>
    <a:srgbClr val="DE60AE"/>
    <a:srgbClr val="9E1C1F"/>
    <a:srgbClr val="60F75C"/>
    <a:srgbClr val="FFFFFF"/>
    <a:srgbClr val="800000"/>
    <a:srgbClr val="9D171E"/>
    <a:srgbClr val="B5B79A"/>
    <a:srgbClr val="F4F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88980" autoAdjust="0"/>
  </p:normalViewPr>
  <p:slideViewPr>
    <p:cSldViewPr>
      <p:cViewPr varScale="1">
        <p:scale>
          <a:sx n="91" d="100"/>
          <a:sy n="91" d="100"/>
        </p:scale>
        <p:origin x="720" y="184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22.4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Landers</c:v>
                </c:pt>
                <c:pt idx="1">
                  <c:v>Northridge</c:v>
                </c:pt>
                <c:pt idx="2">
                  <c:v>Whittier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167</c:v>
                </c:pt>
                <c:pt idx="1">
                  <c:v>102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9-524F-81E9-B70A1F69A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19.4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Landers</c:v>
                </c:pt>
                <c:pt idx="1">
                  <c:v>Northridge</c:v>
                </c:pt>
                <c:pt idx="2">
                  <c:v>Whittier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2034</c:v>
                </c:pt>
                <c:pt idx="1">
                  <c:v>602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9-524F-81E9-B70A1F69AA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22355167"/>
        <c:axId val="1122365487"/>
      </c:barChart>
      <c:catAx>
        <c:axId val="1122355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365487"/>
        <c:crosses val="autoZero"/>
        <c:auto val="1"/>
        <c:lblAlgn val="ctr"/>
        <c:lblOffset val="100"/>
        <c:noMultiLvlLbl val="0"/>
      </c:catAx>
      <c:valAx>
        <c:axId val="1122365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355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6/23/22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6/23/22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C760-4A9C-8244-A43A-2EFA0B7979EB}" type="datetime1">
              <a:rPr lang="en-US" smtClean="0"/>
              <a:t>6/23/22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31B9-93E2-F446-A6AA-A0E7FFD3AB4E}" type="datetime1">
              <a:rPr lang="en-US" smtClean="0"/>
              <a:t>6/23/22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C50D-5734-E942-A7B2-3C4EA6B1284F}" type="datetime1">
              <a:rPr lang="en-US" smtClean="0"/>
              <a:t>6/23/22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0AD0-FB67-AC4B-9DEE-5785840DE952}" type="datetime1">
              <a:rPr lang="en-US" smtClean="0"/>
              <a:t>6/23/22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4F7-9EF8-1144-A8A3-641805B06DE2}" type="datetime1">
              <a:rPr lang="en-US" smtClean="0"/>
              <a:t>6/23/22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/>
              <a:t>Southern California Earthquake Center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33EC540-6EDC-5A48-8F08-29E8F14BCD8A}" type="datetime1">
              <a:rPr lang="en-US" smtClean="0"/>
              <a:t>6/23/22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 dt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gs.gov/products/software/software-management/distribution-usgs-co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194559"/>
            <a:ext cx="11707369" cy="1920241"/>
          </a:xfrm>
        </p:spPr>
        <p:txBody>
          <a:bodyPr>
            <a:normAutofit fontScale="90000"/>
          </a:bodyPr>
          <a:lstStyle/>
          <a:p>
            <a:r>
              <a:rPr lang="en-US" dirty="0"/>
              <a:t>Scientific and Software Advancements in the Broadband Platform 22.4.0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Fabio Silva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Comparison 19.8 vs 22.4 using GP LF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F6455E-B755-78A9-DC9D-BC1C11A15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136090"/>
              </p:ext>
            </p:extLst>
          </p:nvPr>
        </p:nvGraphicFramePr>
        <p:xfrm>
          <a:off x="480245" y="1127760"/>
          <a:ext cx="97536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6C6EEA-4446-349F-A98B-AFE8EA31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201" y="2209800"/>
            <a:ext cx="4648200" cy="4114800"/>
          </a:xfrm>
        </p:spPr>
        <p:txBody>
          <a:bodyPr>
            <a:normAutofit/>
          </a:bodyPr>
          <a:lstStyle/>
          <a:p>
            <a:pPr marL="9527" indent="0" algn="ctr">
              <a:buNone/>
            </a:pPr>
            <a:r>
              <a:rPr lang="en-US" sz="3600" dirty="0"/>
              <a:t>Huge Improvement!!!</a:t>
            </a:r>
            <a:endParaRPr lang="en-US" sz="2000" dirty="0"/>
          </a:p>
          <a:p>
            <a:r>
              <a:rPr lang="en-US" sz="2500" dirty="0"/>
              <a:t>Mw 5.89 Whittier Narrows</a:t>
            </a:r>
          </a:p>
          <a:p>
            <a:pPr lvl="1"/>
            <a:r>
              <a:rPr lang="en-US" sz="2000" dirty="0"/>
              <a:t>Speed-up = 3.5</a:t>
            </a:r>
          </a:p>
          <a:p>
            <a:r>
              <a:rPr lang="en-US" sz="2500" dirty="0"/>
              <a:t>Mw 6.73 Northridge</a:t>
            </a:r>
          </a:p>
          <a:p>
            <a:pPr lvl="1"/>
            <a:r>
              <a:rPr lang="en-US" sz="2000" dirty="0"/>
              <a:t>Speed-up = 5.9</a:t>
            </a:r>
          </a:p>
          <a:p>
            <a:r>
              <a:rPr lang="en-US" sz="2500" dirty="0"/>
              <a:t>Mw 7.22 Landers</a:t>
            </a:r>
          </a:p>
          <a:p>
            <a:pPr lvl="1"/>
            <a:r>
              <a:rPr lang="en-US" sz="2000" dirty="0"/>
              <a:t>Speed-up = 12.2</a:t>
            </a:r>
          </a:p>
        </p:txBody>
      </p:sp>
    </p:spTree>
    <p:extLst>
      <p:ext uri="{BB962C8B-B14F-4D97-AF65-F5344CB8AC3E}">
        <p14:creationId xmlns:p14="http://schemas.microsoft.com/office/powerpoint/2010/main" val="124954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EFFB58-BBC0-6047-8489-55CE889B2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6" y="1129450"/>
            <a:ext cx="8033314" cy="6426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New? FAS Validation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 txBox="1">
            <a:spLocks/>
          </p:cNvSpPr>
          <p:nvPr/>
        </p:nvSpPr>
        <p:spPr>
          <a:xfrm>
            <a:off x="1989550" y="7193830"/>
            <a:ext cx="11466794" cy="750198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7" indent="0">
              <a:buNone/>
            </a:pPr>
            <a:r>
              <a:rPr lang="en-US" sz="3700" dirty="0">
                <a:solidFill>
                  <a:schemeClr val="accent2">
                    <a:lumMod val="75000"/>
                  </a:schemeClr>
                </a:solidFill>
              </a:rPr>
              <a:t>FAS Goodness-of-Fit between simulation and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A422F2-B66A-5B42-A1F5-2A394DC09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066800"/>
            <a:ext cx="4085805" cy="3157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A1B14-D8BA-2D4A-AF3D-F76DCACD3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114800"/>
            <a:ext cx="4109539" cy="31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6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BBP Validation and Release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67818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Extensive validation before a BBP release</a:t>
            </a:r>
          </a:p>
          <a:p>
            <a:r>
              <a:rPr lang="en-US" dirty="0"/>
              <a:t>Code freeze for science modules</a:t>
            </a:r>
          </a:p>
          <a:p>
            <a:pPr lvl="1"/>
            <a:r>
              <a:rPr lang="en-US" dirty="0"/>
              <a:t>Science codes</a:t>
            </a:r>
          </a:p>
          <a:p>
            <a:pPr lvl="1"/>
            <a:r>
              <a:rPr lang="en-US" dirty="0"/>
              <a:t>Parameters and configuration files</a:t>
            </a:r>
          </a:p>
          <a:p>
            <a:r>
              <a:rPr lang="en-US" dirty="0"/>
              <a:t>Initial checks before running full set of validation runs on USC’s computing cluster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11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2BC0E-26C3-9432-C48D-1188C09E6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311" y="3697021"/>
            <a:ext cx="13839778" cy="459899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2145FA-7371-6A9E-96DD-7925CCAE2FCF}"/>
              </a:ext>
            </a:extLst>
          </p:cNvPr>
          <p:cNvSpPr txBox="1">
            <a:spLocks/>
          </p:cNvSpPr>
          <p:nvPr/>
        </p:nvSpPr>
        <p:spPr>
          <a:xfrm>
            <a:off x="7560434" y="1195753"/>
            <a:ext cx="6781800" cy="3757248"/>
          </a:xfrm>
          <a:prstGeom prst="rect">
            <a:avLst/>
          </a:prstGeom>
        </p:spPr>
        <p:txBody>
          <a:bodyPr vert="horz" lIns="109746" tIns="54873" rIns="109746" bIns="54873" rtlCol="0">
            <a:normAutofit fontScale="77500" lnSpcReduction="200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Science Review with entire group</a:t>
            </a:r>
          </a:p>
          <a:p>
            <a:pPr lvl="1"/>
            <a:r>
              <a:rPr lang="en-US" dirty="0"/>
              <a:t>Share results</a:t>
            </a:r>
          </a:p>
          <a:p>
            <a:r>
              <a:rPr lang="en-US" dirty="0"/>
              <a:t>Try release candidate on different computing environments</a:t>
            </a:r>
          </a:p>
          <a:p>
            <a:r>
              <a:rPr lang="en-US" dirty="0"/>
              <a:t>GitHub Wiki updates</a:t>
            </a:r>
          </a:p>
          <a:p>
            <a:pPr lvl="1"/>
            <a:r>
              <a:rPr lang="en-US" dirty="0"/>
              <a:t>Simulation models documentation</a:t>
            </a:r>
          </a:p>
          <a:p>
            <a:pPr lvl="1"/>
            <a:r>
              <a:rPr lang="en-US" dirty="0"/>
              <a:t>FAQ / release notes</a:t>
            </a:r>
          </a:p>
          <a:p>
            <a:r>
              <a:rPr lang="en-US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79274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BBP Validation Part-A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5D6B610-C099-6BD0-6E13-6895038A3983}"/>
              </a:ext>
            </a:extLst>
          </p:cNvPr>
          <p:cNvSpPr/>
          <p:nvPr/>
        </p:nvSpPr>
        <p:spPr>
          <a:xfrm>
            <a:off x="11290774" y="3941508"/>
            <a:ext cx="2667000" cy="384786"/>
          </a:xfrm>
          <a:prstGeom prst="roundRect">
            <a:avLst/>
          </a:prstGeom>
          <a:solidFill>
            <a:srgbClr val="FFC000">
              <a:alpha val="50174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91531" lvl="1" algn="ctr"/>
            <a:r>
              <a:rPr lang="en-US" sz="2260" dirty="0">
                <a:solidFill>
                  <a:schemeClr val="tx1"/>
                </a:solidFill>
              </a:rPr>
              <a:t>64 Realizations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EFCC0A-2AD4-C423-574B-0C1911B49764}"/>
              </a:ext>
            </a:extLst>
          </p:cNvPr>
          <p:cNvSpPr/>
          <p:nvPr/>
        </p:nvSpPr>
        <p:spPr>
          <a:xfrm>
            <a:off x="693813" y="1373840"/>
            <a:ext cx="4328678" cy="5637014"/>
          </a:xfrm>
          <a:prstGeom prst="roundRect">
            <a:avLst/>
          </a:prstGeom>
          <a:solidFill>
            <a:srgbClr val="FFC000">
              <a:alpha val="50158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Alum Rock Mw 5.45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Chino Hills Mw 5.39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Hector Mine Mw 7.13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Landers Mw Mw 7.22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Loma </a:t>
            </a:r>
            <a:r>
              <a:rPr lang="en-US" sz="2000" dirty="0" err="1">
                <a:solidFill>
                  <a:schemeClr val="tx1"/>
                </a:solidFill>
              </a:rPr>
              <a:t>Prieta</a:t>
            </a:r>
            <a:r>
              <a:rPr lang="en-US" sz="2000" dirty="0">
                <a:solidFill>
                  <a:schemeClr val="tx1"/>
                </a:solidFill>
              </a:rPr>
              <a:t> Mw 6.94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North Palm Springs Mw 6.12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Northridge Mw 6.73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Parkfield Mw 6.0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Ridgecrest A Mw 6.47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Ridgecrest B Mw 5.4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Ridgecrest C Mw 7.08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San Simeon Mw 6.6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Whittier Narrows Mw 5.89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Chuetsu-Oki Mw 6.69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Iwate Mw 6.9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Niigata Mw 6.65</a:t>
            </a:r>
          </a:p>
          <a:p>
            <a:pPr marL="365851" lvl="1"/>
            <a:r>
              <a:rPr lang="en-US" sz="2000" dirty="0">
                <a:solidFill>
                  <a:schemeClr val="tx1"/>
                </a:solidFill>
              </a:rPr>
              <a:t>Tottori Mw 6.59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89189DE-A248-1E2D-26F1-CD82CF5D9E3D}"/>
              </a:ext>
            </a:extLst>
          </p:cNvPr>
          <p:cNvSpPr/>
          <p:nvPr/>
        </p:nvSpPr>
        <p:spPr>
          <a:xfrm>
            <a:off x="6172200" y="2539128"/>
            <a:ext cx="3888542" cy="3306437"/>
          </a:xfrm>
          <a:prstGeom prst="roundRect">
            <a:avLst/>
          </a:prstGeom>
          <a:solidFill>
            <a:srgbClr val="FFC000">
              <a:alpha val="49961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182880" rIns="0" bIns="0" rtlCol="0" anchor="ctr">
            <a:spAutoFit/>
          </a:bodyPr>
          <a:lstStyle/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>
                <a:solidFill>
                  <a:schemeClr val="tx1"/>
                </a:solidFill>
              </a:rPr>
              <a:t>Graves and </a:t>
            </a:r>
            <a:r>
              <a:rPr lang="en-US" sz="2260" dirty="0" err="1">
                <a:solidFill>
                  <a:schemeClr val="tx1"/>
                </a:solidFill>
              </a:rPr>
              <a:t>Pitarka</a:t>
            </a:r>
            <a:r>
              <a:rPr lang="en-US" sz="2260" dirty="0">
                <a:solidFill>
                  <a:schemeClr val="tx1"/>
                </a:solidFill>
              </a:rPr>
              <a:t> (GP)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>
                <a:solidFill>
                  <a:schemeClr val="tx1"/>
                </a:solidFill>
              </a:rPr>
              <a:t>SDSU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>
                <a:solidFill>
                  <a:schemeClr val="tx1"/>
                </a:solidFill>
              </a:rPr>
              <a:t>UCSB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 err="1">
                <a:solidFill>
                  <a:schemeClr val="tx1"/>
                </a:solidFill>
              </a:rPr>
              <a:t>ExSIM</a:t>
            </a:r>
            <a:endParaRPr lang="en-US" sz="2260" dirty="0">
              <a:solidFill>
                <a:schemeClr val="tx1"/>
              </a:solidFill>
            </a:endParaRP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 err="1">
                <a:solidFill>
                  <a:schemeClr val="tx1"/>
                </a:solidFill>
              </a:rPr>
              <a:t>Irikura</a:t>
            </a:r>
            <a:r>
              <a:rPr lang="en-US" sz="2260" dirty="0">
                <a:solidFill>
                  <a:schemeClr val="tx1"/>
                </a:solidFill>
              </a:rPr>
              <a:t> Recipe Method 1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 err="1">
                <a:solidFill>
                  <a:schemeClr val="tx1"/>
                </a:solidFill>
              </a:rPr>
              <a:t>Irikura</a:t>
            </a:r>
            <a:r>
              <a:rPr lang="en-US" sz="2260" dirty="0">
                <a:solidFill>
                  <a:schemeClr val="tx1"/>
                </a:solidFill>
              </a:rPr>
              <a:t> Recipe Method 2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>
                <a:solidFill>
                  <a:schemeClr val="tx1"/>
                </a:solidFill>
              </a:rPr>
              <a:t>Song RMG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7EB83872-D69E-401F-1ADC-8A70D6F3E354}"/>
              </a:ext>
            </a:extLst>
          </p:cNvPr>
          <p:cNvSpPr/>
          <p:nvPr/>
        </p:nvSpPr>
        <p:spPr>
          <a:xfrm>
            <a:off x="5142184" y="3581400"/>
            <a:ext cx="835370" cy="1143000"/>
          </a:xfrm>
          <a:prstGeom prst="mathMultiply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BE7DEE2-013B-E83E-6BCA-7691AA59E74D}"/>
              </a:ext>
            </a:extLst>
          </p:cNvPr>
          <p:cNvSpPr/>
          <p:nvPr/>
        </p:nvSpPr>
        <p:spPr>
          <a:xfrm>
            <a:off x="10258073" y="3586880"/>
            <a:ext cx="835370" cy="1143000"/>
          </a:xfrm>
          <a:prstGeom prst="mathMultiply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399E140-05E2-A0FD-7C0F-AF14F244320E}"/>
              </a:ext>
            </a:extLst>
          </p:cNvPr>
          <p:cNvSpPr/>
          <p:nvPr/>
        </p:nvSpPr>
        <p:spPr>
          <a:xfrm>
            <a:off x="10675758" y="6629400"/>
            <a:ext cx="3482317" cy="7677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174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91531" lvl="1" algn="ctr"/>
            <a:r>
              <a:rPr lang="en-US" sz="2260" dirty="0">
                <a:solidFill>
                  <a:schemeClr val="tx1"/>
                </a:solidFill>
              </a:rPr>
              <a:t>Part-A Validation 2.9TB</a:t>
            </a:r>
          </a:p>
        </p:txBody>
      </p:sp>
    </p:spTree>
    <p:extLst>
      <p:ext uri="{BB962C8B-B14F-4D97-AF65-F5344CB8AC3E}">
        <p14:creationId xmlns:p14="http://schemas.microsoft.com/office/powerpoint/2010/main" val="384264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BBP Validation Part-A Data Products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13</a:t>
            </a:fld>
            <a:endParaRPr lang="uk-UA" dirty="0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C352A7D1-A36E-74A2-BD64-BE89D8C98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97280"/>
            <a:ext cx="4916455" cy="6485938"/>
          </a:xfrm>
          <a:prstGeom prst="rect">
            <a:avLst/>
          </a:prstGeom>
        </p:spPr>
      </p:pic>
      <p:pic>
        <p:nvPicPr>
          <p:cNvPr id="12" name="Picture 1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6890F91-080A-9409-26AF-DD45F24E5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987618"/>
            <a:ext cx="3867278" cy="6860982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4CA6783-D7C2-FA33-1675-6E4A79E8A1F3}"/>
              </a:ext>
            </a:extLst>
          </p:cNvPr>
          <p:cNvSpPr txBox="1">
            <a:spLocks/>
          </p:cNvSpPr>
          <p:nvPr/>
        </p:nvSpPr>
        <p:spPr>
          <a:xfrm>
            <a:off x="152400" y="1796451"/>
            <a:ext cx="4797773" cy="5339056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PSA </a:t>
            </a:r>
            <a:r>
              <a:rPr lang="en-US" dirty="0" err="1"/>
              <a:t>GoF</a:t>
            </a:r>
            <a:endParaRPr lang="en-US" dirty="0"/>
          </a:p>
          <a:p>
            <a:pPr lvl="2"/>
            <a:r>
              <a:rPr lang="en-US" dirty="0"/>
              <a:t>Period</a:t>
            </a:r>
          </a:p>
          <a:p>
            <a:pPr lvl="2"/>
            <a:r>
              <a:rPr lang="en-US" dirty="0"/>
              <a:t>Map</a:t>
            </a:r>
          </a:p>
          <a:p>
            <a:pPr lvl="2"/>
            <a:r>
              <a:rPr lang="en-US" dirty="0"/>
              <a:t>Distance</a:t>
            </a:r>
          </a:p>
          <a:p>
            <a:pPr lvl="2"/>
            <a:r>
              <a:rPr lang="en-US" dirty="0"/>
              <a:t>Vs30</a:t>
            </a:r>
          </a:p>
          <a:p>
            <a:pPr lvl="1"/>
            <a:r>
              <a:rPr lang="en-US" dirty="0"/>
              <a:t>FAS </a:t>
            </a:r>
            <a:r>
              <a:rPr lang="en-US" dirty="0" err="1"/>
              <a:t>GoF</a:t>
            </a:r>
            <a:endParaRPr lang="en-US" dirty="0"/>
          </a:p>
          <a:p>
            <a:pPr lvl="1"/>
            <a:r>
              <a:rPr lang="en-US" dirty="0"/>
              <a:t>Convergence plots</a:t>
            </a:r>
          </a:p>
          <a:p>
            <a:pPr marL="280081" lvl="1" indent="0">
              <a:buNone/>
            </a:pPr>
            <a:r>
              <a:rPr lang="en-US" dirty="0"/>
              <a:t>~ 80MB of plots/metadata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7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ultiply 14">
            <a:extLst>
              <a:ext uri="{FF2B5EF4-FFF2-40B4-BE49-F238E27FC236}">
                <a16:creationId xmlns:a16="http://schemas.microsoft.com/office/drawing/2014/main" id="{7C9F7586-BC21-DBB7-D868-7BD1F400AD44}"/>
              </a:ext>
            </a:extLst>
          </p:cNvPr>
          <p:cNvSpPr/>
          <p:nvPr/>
        </p:nvSpPr>
        <p:spPr>
          <a:xfrm>
            <a:off x="5128954" y="3605207"/>
            <a:ext cx="835370" cy="1143000"/>
          </a:xfrm>
          <a:prstGeom prst="mathMultiply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BBP Validation Part-B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EFCC0A-2AD4-C423-574B-0C1911B49764}"/>
              </a:ext>
            </a:extLst>
          </p:cNvPr>
          <p:cNvSpPr/>
          <p:nvPr/>
        </p:nvSpPr>
        <p:spPr>
          <a:xfrm>
            <a:off x="685800" y="1524000"/>
            <a:ext cx="4328678" cy="530542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8627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5.5 Reverse 20km SoCal</a:t>
            </a: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5.5 Reverse 50km SoCal</a:t>
            </a: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5.5 Reverse 20km </a:t>
            </a:r>
            <a:r>
              <a:rPr lang="en-US" sz="2000" dirty="0" err="1">
                <a:solidFill>
                  <a:schemeClr val="tx1"/>
                </a:solidFill>
              </a:rPr>
              <a:t>NoCal</a:t>
            </a:r>
            <a:endParaRPr lang="en-US" sz="2000" dirty="0">
              <a:solidFill>
                <a:schemeClr val="tx1"/>
              </a:solidFill>
            </a:endParaRP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5.5 Reverse 50km </a:t>
            </a:r>
            <a:r>
              <a:rPr lang="en-US" sz="2000" dirty="0" err="1">
                <a:solidFill>
                  <a:schemeClr val="tx1"/>
                </a:solidFill>
              </a:rPr>
              <a:t>NoCal</a:t>
            </a:r>
            <a:endParaRPr lang="en-US" sz="2000" dirty="0">
              <a:solidFill>
                <a:schemeClr val="tx1"/>
              </a:solidFill>
            </a:endParaRP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6.2 Strike-Slip 20km SoCal</a:t>
            </a: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6.2 Strike-Slip 50km SoCal</a:t>
            </a: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6.2 Strike-Slip 20km </a:t>
            </a:r>
            <a:r>
              <a:rPr lang="en-US" sz="2000" dirty="0" err="1">
                <a:solidFill>
                  <a:schemeClr val="tx1"/>
                </a:solidFill>
              </a:rPr>
              <a:t>NoCal</a:t>
            </a:r>
            <a:endParaRPr lang="en-US" sz="2000" dirty="0">
              <a:solidFill>
                <a:schemeClr val="tx1"/>
              </a:solidFill>
            </a:endParaRP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6.2 Strike-Slip 50km </a:t>
            </a:r>
            <a:r>
              <a:rPr lang="en-US" sz="2000" dirty="0" err="1">
                <a:solidFill>
                  <a:schemeClr val="tx1"/>
                </a:solidFill>
              </a:rPr>
              <a:t>NoCal</a:t>
            </a:r>
            <a:endParaRPr lang="en-US" sz="2000" dirty="0">
              <a:solidFill>
                <a:schemeClr val="tx1"/>
              </a:solidFill>
            </a:endParaRP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6.6 Reverse 20km SoCal</a:t>
            </a: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6.6 Reverse 50km SoCal</a:t>
            </a: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6.6 Reverse 20km </a:t>
            </a:r>
            <a:r>
              <a:rPr lang="en-US" sz="2000" dirty="0" err="1">
                <a:solidFill>
                  <a:schemeClr val="tx1"/>
                </a:solidFill>
              </a:rPr>
              <a:t>NoCal</a:t>
            </a:r>
            <a:endParaRPr lang="en-US" sz="2000" dirty="0">
              <a:solidFill>
                <a:schemeClr val="tx1"/>
              </a:solidFill>
            </a:endParaRP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6.6 Reverse 50km </a:t>
            </a:r>
            <a:r>
              <a:rPr lang="en-US" sz="2000" dirty="0" err="1">
                <a:solidFill>
                  <a:schemeClr val="tx1"/>
                </a:solidFill>
              </a:rPr>
              <a:t>NoCal</a:t>
            </a:r>
            <a:endParaRPr lang="en-US" sz="2000" dirty="0">
              <a:solidFill>
                <a:schemeClr val="tx1"/>
              </a:solidFill>
            </a:endParaRP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6.6 Strike-Slip 20km SoCal</a:t>
            </a: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6.6 Strike-Slip 50km SoCal</a:t>
            </a: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6.6 Strike-Slip 20km </a:t>
            </a:r>
            <a:r>
              <a:rPr lang="en-US" sz="2000" dirty="0" err="1">
                <a:solidFill>
                  <a:schemeClr val="tx1"/>
                </a:solidFill>
              </a:rPr>
              <a:t>NoCal</a:t>
            </a:r>
            <a:endParaRPr lang="en-US" sz="2000" dirty="0">
              <a:solidFill>
                <a:schemeClr val="tx1"/>
              </a:solidFill>
            </a:endParaRPr>
          </a:p>
          <a:p>
            <a:pPr marL="182971" lvl="1"/>
            <a:r>
              <a:rPr lang="en-US" sz="2000" dirty="0">
                <a:solidFill>
                  <a:schemeClr val="tx1"/>
                </a:solidFill>
              </a:rPr>
              <a:t>Mw 6.6 Strike-Slip 50km </a:t>
            </a:r>
            <a:r>
              <a:rPr lang="en-US" sz="2000" dirty="0" err="1">
                <a:solidFill>
                  <a:schemeClr val="tx1"/>
                </a:solidFill>
              </a:rPr>
              <a:t>NoCal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89189DE-A248-1E2D-26F1-CD82CF5D9E3D}"/>
              </a:ext>
            </a:extLst>
          </p:cNvPr>
          <p:cNvSpPr/>
          <p:nvPr/>
        </p:nvSpPr>
        <p:spPr>
          <a:xfrm>
            <a:off x="6164187" y="2523489"/>
            <a:ext cx="3888542" cy="330643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8627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182880" rIns="0" bIns="0" rtlCol="0" anchor="ctr">
            <a:spAutoFit/>
          </a:bodyPr>
          <a:lstStyle/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>
                <a:solidFill>
                  <a:schemeClr val="tx1"/>
                </a:solidFill>
              </a:rPr>
              <a:t>Graves and </a:t>
            </a:r>
            <a:r>
              <a:rPr lang="en-US" sz="2260" dirty="0" err="1">
                <a:solidFill>
                  <a:schemeClr val="tx1"/>
                </a:solidFill>
              </a:rPr>
              <a:t>Pitarka</a:t>
            </a:r>
            <a:r>
              <a:rPr lang="en-US" sz="2260" dirty="0">
                <a:solidFill>
                  <a:schemeClr val="tx1"/>
                </a:solidFill>
              </a:rPr>
              <a:t> (GP)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>
                <a:solidFill>
                  <a:schemeClr val="tx1"/>
                </a:solidFill>
              </a:rPr>
              <a:t>SDSU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>
                <a:solidFill>
                  <a:schemeClr val="tx1"/>
                </a:solidFill>
              </a:rPr>
              <a:t>UCSB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 err="1">
                <a:solidFill>
                  <a:schemeClr val="tx1"/>
                </a:solidFill>
              </a:rPr>
              <a:t>ExSIM</a:t>
            </a:r>
            <a:endParaRPr lang="en-US" sz="2260" dirty="0">
              <a:solidFill>
                <a:schemeClr val="tx1"/>
              </a:solidFill>
            </a:endParaRP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 err="1">
                <a:solidFill>
                  <a:schemeClr val="tx1"/>
                </a:solidFill>
              </a:rPr>
              <a:t>Irikura</a:t>
            </a:r>
            <a:r>
              <a:rPr lang="en-US" sz="2260" dirty="0">
                <a:solidFill>
                  <a:schemeClr val="tx1"/>
                </a:solidFill>
              </a:rPr>
              <a:t> Recipe Method 1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 err="1">
                <a:solidFill>
                  <a:schemeClr val="tx1"/>
                </a:solidFill>
              </a:rPr>
              <a:t>Irikura</a:t>
            </a:r>
            <a:r>
              <a:rPr lang="en-US" sz="2260" dirty="0">
                <a:solidFill>
                  <a:schemeClr val="tx1"/>
                </a:solidFill>
              </a:rPr>
              <a:t> Recipe Method 2</a:t>
            </a:r>
          </a:p>
          <a:p>
            <a:pPr marL="342991" lvl="1" indent="-342900">
              <a:buFont typeface="Arial" panose="020B0604020202020204" pitchFamily="34" charset="0"/>
              <a:buChar char="•"/>
            </a:pPr>
            <a:r>
              <a:rPr lang="en-US" sz="2260" dirty="0">
                <a:solidFill>
                  <a:schemeClr val="tx1"/>
                </a:solidFill>
              </a:rPr>
              <a:t>Song RMG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86E1A33-5943-CC82-55AB-618AB90DD1FE}"/>
              </a:ext>
            </a:extLst>
          </p:cNvPr>
          <p:cNvSpPr/>
          <p:nvPr/>
        </p:nvSpPr>
        <p:spPr>
          <a:xfrm>
            <a:off x="10675758" y="6626997"/>
            <a:ext cx="3482317" cy="7677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174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91531" lvl="1" algn="ctr"/>
            <a:r>
              <a:rPr lang="en-US" sz="2260" dirty="0">
                <a:solidFill>
                  <a:schemeClr val="tx1"/>
                </a:solidFill>
              </a:rPr>
              <a:t>Part-B Validation 920GB</a:t>
            </a:r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EF1BBC27-0FE2-30C3-6189-8B12037369CD}"/>
              </a:ext>
            </a:extLst>
          </p:cNvPr>
          <p:cNvSpPr/>
          <p:nvPr/>
        </p:nvSpPr>
        <p:spPr>
          <a:xfrm>
            <a:off x="10252592" y="3571241"/>
            <a:ext cx="835370" cy="1143000"/>
          </a:xfrm>
          <a:prstGeom prst="mathMultiply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A315C18-0103-D010-85A4-A8CFBA8E0088}"/>
              </a:ext>
            </a:extLst>
          </p:cNvPr>
          <p:cNvSpPr/>
          <p:nvPr/>
        </p:nvSpPr>
        <p:spPr>
          <a:xfrm>
            <a:off x="11287825" y="3950348"/>
            <a:ext cx="2667000" cy="38478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174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91531" lvl="1" algn="ctr"/>
            <a:r>
              <a:rPr lang="en-US" sz="2260" dirty="0">
                <a:solidFill>
                  <a:schemeClr val="tx1"/>
                </a:solidFill>
              </a:rPr>
              <a:t>64 Realizations</a:t>
            </a:r>
          </a:p>
        </p:txBody>
      </p:sp>
    </p:spTree>
    <p:extLst>
      <p:ext uri="{BB962C8B-B14F-4D97-AF65-F5344CB8AC3E}">
        <p14:creationId xmlns:p14="http://schemas.microsoft.com/office/powerpoint/2010/main" val="356028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BBP Validation Part-B Data Products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15</a:t>
            </a:fld>
            <a:endParaRPr lang="uk-UA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ABD2C21-ED71-A0DC-F46C-A5039647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48977"/>
            <a:ext cx="4584700" cy="6807200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17976FBF-1A20-5718-B690-ECB771F6A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46" y="1219200"/>
            <a:ext cx="7256054" cy="6423392"/>
          </a:xfrm>
          <a:prstGeom prst="rect">
            <a:avLst/>
          </a:prstGeom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168E8DD-E071-1F59-68E4-1515FB217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5741" y="2693249"/>
            <a:ext cx="2348459" cy="3318655"/>
          </a:xfrm>
        </p:spPr>
        <p:txBody>
          <a:bodyPr>
            <a:normAutofit lnSpcReduction="10000"/>
          </a:bodyPr>
          <a:lstStyle/>
          <a:p>
            <a:pPr marL="9527" indent="0">
              <a:buNone/>
            </a:pPr>
            <a:r>
              <a:rPr lang="en-US" sz="2500" dirty="0"/>
              <a:t>PSA comparison against NGA-West 2 GMPEs</a:t>
            </a:r>
          </a:p>
          <a:p>
            <a:pPr marL="9527" indent="0">
              <a:buNone/>
            </a:pPr>
            <a:r>
              <a:rPr lang="en-US" sz="2500" dirty="0"/>
              <a:t>~20MB of plots and metadata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541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BBP Validation 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4CA6783-D7C2-FA33-1675-6E4A79E8A1F3}"/>
              </a:ext>
            </a:extLst>
          </p:cNvPr>
          <p:cNvSpPr txBox="1">
            <a:spLocks/>
          </p:cNvSpPr>
          <p:nvPr/>
        </p:nvSpPr>
        <p:spPr>
          <a:xfrm>
            <a:off x="228600" y="1160890"/>
            <a:ext cx="11353800" cy="5339056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Super table</a:t>
            </a:r>
          </a:p>
          <a:p>
            <a:pPr lvl="2"/>
            <a:r>
              <a:rPr lang="en-US" dirty="0"/>
              <a:t>Aggregates results from all Part-A events by period and distance ranges</a:t>
            </a:r>
          </a:p>
          <a:p>
            <a:pPr lvl="2"/>
            <a:r>
              <a:rPr lang="en-US" dirty="0"/>
              <a:t>Compares current Broadband Platform release against previous ones</a:t>
            </a:r>
          </a:p>
          <a:p>
            <a:pPr lvl="2"/>
            <a:r>
              <a:rPr lang="en-US" dirty="0"/>
              <a:t>Helpful for identifying trends</a:t>
            </a:r>
          </a:p>
        </p:txBody>
      </p:sp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2EBADA5F-15A0-CD80-14E6-6464559D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276600"/>
            <a:ext cx="1346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BBP Software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99944"/>
            <a:ext cx="6781800" cy="53390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BBP source distribution on GitHub</a:t>
            </a:r>
          </a:p>
          <a:p>
            <a:pPr lvl="1"/>
            <a:r>
              <a:rPr lang="en-US" dirty="0"/>
              <a:t>Zip file or ‘clone’ (78MB)</a:t>
            </a:r>
          </a:p>
          <a:p>
            <a:r>
              <a:rPr lang="en-US" dirty="0"/>
              <a:t>BBP simulation regions and validations</a:t>
            </a:r>
          </a:p>
          <a:p>
            <a:pPr lvl="1"/>
            <a:r>
              <a:rPr lang="en-US" dirty="0"/>
              <a:t>CARC (122GB)</a:t>
            </a:r>
          </a:p>
          <a:p>
            <a:r>
              <a:rPr lang="en-US" dirty="0"/>
              <a:t>Easy installation script</a:t>
            </a:r>
          </a:p>
          <a:p>
            <a:pPr lvl="1"/>
            <a:r>
              <a:rPr lang="en-US" dirty="0"/>
              <a:t>Compiles source distribution</a:t>
            </a:r>
          </a:p>
          <a:p>
            <a:pPr lvl="1"/>
            <a:r>
              <a:rPr lang="en-US" dirty="0"/>
              <a:t>Allows users to customize installation</a:t>
            </a:r>
          </a:p>
          <a:p>
            <a:pPr lvl="1"/>
            <a:r>
              <a:rPr lang="en-US" dirty="0"/>
              <a:t>Downloads and installs</a:t>
            </a:r>
          </a:p>
          <a:p>
            <a:pPr lvl="2"/>
            <a:r>
              <a:rPr lang="en-US" dirty="0"/>
              <a:t>Simulation regions (7)</a:t>
            </a:r>
          </a:p>
          <a:p>
            <a:pPr lvl="2"/>
            <a:r>
              <a:rPr lang="en-US" dirty="0"/>
              <a:t>Validation events (21)</a:t>
            </a:r>
          </a:p>
          <a:p>
            <a:pPr lvl="1"/>
            <a:r>
              <a:rPr lang="en-US" dirty="0"/>
              <a:t>Outputs user configuration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17</a:t>
            </a:fld>
            <a:endParaRPr lang="uk-UA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372BC0E-26C3-9432-C48D-1188C09E6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1066800"/>
            <a:ext cx="5715000" cy="3900257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DD7E2BC-99A1-F816-4DE1-7E33A4063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44167"/>
            <a:ext cx="5969000" cy="40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BBP Software License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95144"/>
            <a:ext cx="13335000" cy="53390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USC Stevens Research Center recommends using BSD-3 software license</a:t>
            </a:r>
          </a:p>
          <a:p>
            <a:pPr lvl="1"/>
            <a:r>
              <a:rPr lang="en-US" dirty="0"/>
              <a:t>Permissive, allows original developers and others to re-distribute software, change it, and use in commercial products in the future if they like</a:t>
            </a:r>
          </a:p>
          <a:p>
            <a:pPr lvl="1"/>
            <a:r>
              <a:rPr lang="en-US" dirty="0"/>
              <a:t>Includes disclaimer saying we are not responsible for any problems resulting from use of the software</a:t>
            </a:r>
          </a:p>
          <a:p>
            <a:r>
              <a:rPr lang="en-US" dirty="0"/>
              <a:t>USC listed as copyright owner for Broadband Platform framework and most Python post-processing modules</a:t>
            </a:r>
          </a:p>
          <a:p>
            <a:r>
              <a:rPr lang="en-US" dirty="0"/>
              <a:t>Science codes show primary development organization as copyright holder</a:t>
            </a:r>
          </a:p>
          <a:p>
            <a:r>
              <a:rPr lang="en-US" dirty="0"/>
              <a:t>Modules developed by USGS researchers use MIT license as requested</a:t>
            </a:r>
          </a:p>
          <a:p>
            <a:pPr lvl="1"/>
            <a:r>
              <a:rPr lang="en-US" dirty="0">
                <a:hlinkClick r:id="rId2"/>
              </a:rPr>
              <a:t>https://www.usgs.gov/products/software/software-management/distribution-usgs-code</a:t>
            </a:r>
            <a:endParaRPr lang="en-US" dirty="0"/>
          </a:p>
          <a:p>
            <a:r>
              <a:rPr lang="en-US" dirty="0"/>
              <a:t>Presented to BBP group in May 2022</a:t>
            </a:r>
          </a:p>
          <a:p>
            <a:pPr lvl="1"/>
            <a:r>
              <a:rPr lang="en-US" dirty="0"/>
              <a:t>Received feedback and approval from each group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919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80FD-87E6-4BCF-8DB4-D33B8CCB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95144"/>
            <a:ext cx="7162800" cy="5339056"/>
          </a:xfrm>
        </p:spPr>
        <p:txBody>
          <a:bodyPr>
            <a:normAutofit/>
          </a:bodyPr>
          <a:lstStyle/>
          <a:p>
            <a:r>
              <a:rPr lang="en-US" dirty="0"/>
              <a:t>Broadband Platform 22.4.0</a:t>
            </a:r>
          </a:p>
          <a:p>
            <a:pPr lvl="1"/>
            <a:r>
              <a:rPr lang="en-US" dirty="0"/>
              <a:t>What’s new?</a:t>
            </a:r>
          </a:p>
          <a:p>
            <a:pPr lvl="2"/>
            <a:r>
              <a:rPr lang="en-US" dirty="0"/>
              <a:t>Validation events</a:t>
            </a:r>
          </a:p>
          <a:p>
            <a:pPr lvl="2"/>
            <a:r>
              <a:rPr lang="en-US" dirty="0"/>
              <a:t>Method updates</a:t>
            </a:r>
          </a:p>
          <a:p>
            <a:pPr lvl="2"/>
            <a:r>
              <a:rPr lang="en-US" dirty="0"/>
              <a:t>Performance improvements</a:t>
            </a:r>
          </a:p>
          <a:p>
            <a:pPr lvl="2"/>
            <a:r>
              <a:rPr lang="en-US" dirty="0"/>
              <a:t>FAS validation</a:t>
            </a:r>
          </a:p>
          <a:p>
            <a:pPr lvl="1"/>
            <a:r>
              <a:rPr lang="en-US" dirty="0"/>
              <a:t>Validation and release process</a:t>
            </a:r>
          </a:p>
          <a:p>
            <a:pPr lvl="1"/>
            <a:r>
              <a:rPr lang="en-US" dirty="0"/>
              <a:t>Updates to installation</a:t>
            </a:r>
          </a:p>
          <a:p>
            <a:pPr lvl="1"/>
            <a:r>
              <a:rPr lang="en-US" dirty="0"/>
              <a:t>Licensing changes</a:t>
            </a:r>
          </a:p>
          <a:p>
            <a:pPr lvl="1"/>
            <a:r>
              <a:rPr lang="en-US" dirty="0"/>
              <a:t>GitHub CI testing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4B130-428D-E942-B254-EB244A545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90" y="1828800"/>
            <a:ext cx="4050610" cy="52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License - Simulation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1600200"/>
            <a:ext cx="6339840" cy="5437731"/>
          </a:xfrm>
        </p:spPr>
        <p:txBody>
          <a:bodyPr>
            <a:noAutofit/>
          </a:bodyPr>
          <a:lstStyle/>
          <a:p>
            <a:r>
              <a:rPr lang="en-US" sz="2760" dirty="0"/>
              <a:t>Graves and </a:t>
            </a:r>
            <a:r>
              <a:rPr lang="en-US" sz="2760" dirty="0" err="1"/>
              <a:t>Pitarka</a:t>
            </a:r>
            <a:r>
              <a:rPr lang="en-US" sz="2760" dirty="0"/>
              <a:t> (GP)</a:t>
            </a:r>
          </a:p>
          <a:p>
            <a:r>
              <a:rPr lang="en-US" sz="2760" dirty="0"/>
              <a:t>SDSU	</a:t>
            </a:r>
          </a:p>
          <a:p>
            <a:r>
              <a:rPr lang="en-US" sz="2760" dirty="0"/>
              <a:t>UCSB</a:t>
            </a:r>
          </a:p>
          <a:p>
            <a:r>
              <a:rPr lang="en-US" sz="2760" dirty="0" err="1"/>
              <a:t>ExSIM</a:t>
            </a:r>
            <a:endParaRPr lang="en-US" sz="2760" dirty="0"/>
          </a:p>
          <a:p>
            <a:r>
              <a:rPr lang="en-US" sz="2760" dirty="0" err="1"/>
              <a:t>Irikura</a:t>
            </a:r>
            <a:r>
              <a:rPr lang="en-US" sz="2760" dirty="0"/>
              <a:t> Recipe Method 1</a:t>
            </a:r>
          </a:p>
          <a:p>
            <a:r>
              <a:rPr lang="en-US" sz="2760" dirty="0" err="1"/>
              <a:t>Irikura</a:t>
            </a:r>
            <a:r>
              <a:rPr lang="en-US" sz="2760" dirty="0"/>
              <a:t> Recipe Method 2</a:t>
            </a:r>
          </a:p>
          <a:p>
            <a:r>
              <a:rPr lang="en-US" sz="2760" dirty="0"/>
              <a:t>Song RMG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19</a:t>
            </a:fld>
            <a:endParaRPr lang="uk-U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66599E-D2F1-F044-97D8-3A54F5A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1097280"/>
            <a:ext cx="7239000" cy="65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License - Simulation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1600200"/>
            <a:ext cx="6339840" cy="5437731"/>
          </a:xfrm>
        </p:spPr>
        <p:txBody>
          <a:bodyPr>
            <a:noAutofit/>
          </a:bodyPr>
          <a:lstStyle/>
          <a:p>
            <a:r>
              <a:rPr lang="en-US" sz="2760" dirty="0"/>
              <a:t>Graves and </a:t>
            </a:r>
            <a:r>
              <a:rPr lang="en-US" sz="2760" dirty="0" err="1"/>
              <a:t>Pitarka</a:t>
            </a:r>
            <a:r>
              <a:rPr lang="en-US" sz="2760" dirty="0"/>
              <a:t> (GP)</a:t>
            </a:r>
          </a:p>
          <a:p>
            <a:r>
              <a:rPr lang="en-US" sz="2760" dirty="0"/>
              <a:t>SDSU	</a:t>
            </a:r>
          </a:p>
          <a:p>
            <a:r>
              <a:rPr lang="en-US" sz="2760" dirty="0"/>
              <a:t>UCSB</a:t>
            </a:r>
          </a:p>
          <a:p>
            <a:r>
              <a:rPr lang="en-US" sz="2760" dirty="0" err="1"/>
              <a:t>ExSIM</a:t>
            </a:r>
            <a:endParaRPr lang="en-US" sz="2760" dirty="0"/>
          </a:p>
          <a:p>
            <a:r>
              <a:rPr lang="en-US" sz="2760" dirty="0" err="1"/>
              <a:t>Irikura</a:t>
            </a:r>
            <a:r>
              <a:rPr lang="en-US" sz="2760" dirty="0"/>
              <a:t> Recipe Method 1</a:t>
            </a:r>
          </a:p>
          <a:p>
            <a:r>
              <a:rPr lang="en-US" sz="2760" dirty="0" err="1"/>
              <a:t>Irikura</a:t>
            </a:r>
            <a:r>
              <a:rPr lang="en-US" sz="2760" dirty="0"/>
              <a:t> Recipe Method 2</a:t>
            </a:r>
          </a:p>
          <a:p>
            <a:r>
              <a:rPr lang="en-US" sz="2760" dirty="0"/>
              <a:t>Song RMG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20</a:t>
            </a:fld>
            <a:endParaRPr lang="uk-U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66599E-D2F1-F044-97D8-3A54F5A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1097280"/>
            <a:ext cx="7239000" cy="65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7" y="-29705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GitHub Continuous Integration (CI)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21</a:t>
            </a:fld>
            <a:endParaRPr lang="uk-UA" dirty="0"/>
          </a:p>
        </p:txBody>
      </p:sp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65D9BE5-D5C6-D506-DB1A-02AA56667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89993"/>
            <a:ext cx="10439400" cy="586782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09F030-8A0E-CF91-2E00-A16E4E52B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4305300" cy="5339056"/>
          </a:xfrm>
        </p:spPr>
        <p:txBody>
          <a:bodyPr>
            <a:normAutofit/>
          </a:bodyPr>
          <a:lstStyle/>
          <a:p>
            <a:r>
              <a:rPr lang="en-US" dirty="0"/>
              <a:t>GitHub CI</a:t>
            </a:r>
          </a:p>
          <a:p>
            <a:pPr lvl="1"/>
            <a:r>
              <a:rPr lang="en-US" dirty="0"/>
              <a:t>After each commit</a:t>
            </a:r>
          </a:p>
          <a:p>
            <a:pPr lvl="1"/>
            <a:r>
              <a:rPr lang="en-US" dirty="0"/>
              <a:t>Try 41 unit tests</a:t>
            </a:r>
          </a:p>
          <a:p>
            <a:pPr lvl="1"/>
            <a:r>
              <a:rPr lang="en-US" dirty="0"/>
              <a:t>Use Python versions</a:t>
            </a:r>
          </a:p>
          <a:p>
            <a:pPr lvl="2"/>
            <a:r>
              <a:rPr lang="en-US" dirty="0"/>
              <a:t>3.7.6*</a:t>
            </a:r>
          </a:p>
          <a:p>
            <a:pPr lvl="2"/>
            <a:r>
              <a:rPr lang="en-US" dirty="0"/>
              <a:t>3.8.12</a:t>
            </a:r>
          </a:p>
          <a:p>
            <a:pPr lvl="2"/>
            <a:r>
              <a:rPr lang="en-US" dirty="0"/>
              <a:t>3.9.13</a:t>
            </a:r>
          </a:p>
          <a:p>
            <a:pPr lvl="2"/>
            <a:r>
              <a:rPr lang="en-US" dirty="0"/>
              <a:t>3.10.5</a:t>
            </a:r>
          </a:p>
          <a:p>
            <a:pPr lvl="1"/>
            <a:r>
              <a:rPr lang="en-US" dirty="0"/>
              <a:t>Run in parallel</a:t>
            </a:r>
          </a:p>
          <a:p>
            <a:pPr lvl="2"/>
            <a:r>
              <a:rPr lang="en-US" dirty="0"/>
              <a:t>20 min runtime</a:t>
            </a:r>
          </a:p>
        </p:txBody>
      </p:sp>
    </p:spTree>
    <p:extLst>
      <p:ext uri="{BB962C8B-B14F-4D97-AF65-F5344CB8AC3E}">
        <p14:creationId xmlns:p14="http://schemas.microsoft.com/office/powerpoint/2010/main" val="405951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/>
              <a:t>Thanks!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SCECcode</a:t>
            </a:r>
            <a:r>
              <a:rPr lang="en-US" dirty="0"/>
              <a:t>/</a:t>
            </a:r>
            <a:r>
              <a:rPr lang="en-US" dirty="0" err="1"/>
              <a:t>bbp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New? Validation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8720"/>
            <a:ext cx="4739640" cy="6492240"/>
          </a:xfrm>
        </p:spPr>
        <p:txBody>
          <a:bodyPr>
            <a:noAutofit/>
          </a:bodyPr>
          <a:lstStyle/>
          <a:p>
            <a:r>
              <a:rPr lang="en-US" sz="2760" dirty="0"/>
              <a:t>California</a:t>
            </a:r>
          </a:p>
          <a:p>
            <a:pPr lvl="1"/>
            <a:r>
              <a:rPr lang="en-US" sz="2260" dirty="0"/>
              <a:t>Alum Rock Mw 5.45</a:t>
            </a:r>
          </a:p>
          <a:p>
            <a:pPr lvl="1"/>
            <a:r>
              <a:rPr lang="en-US" sz="2260" dirty="0"/>
              <a:t>Chino Hills Mw 5.39</a:t>
            </a:r>
          </a:p>
          <a:p>
            <a:pPr lvl="1"/>
            <a:r>
              <a:rPr lang="en-US" sz="2260" dirty="0">
                <a:solidFill>
                  <a:schemeClr val="accent2"/>
                </a:solidFill>
              </a:rPr>
              <a:t>Hector Mine Mw 7.13</a:t>
            </a:r>
          </a:p>
          <a:p>
            <a:pPr lvl="1"/>
            <a:r>
              <a:rPr lang="en-US" sz="2260" dirty="0">
                <a:solidFill>
                  <a:schemeClr val="tx1"/>
                </a:solidFill>
              </a:rPr>
              <a:t>Landers Mw Mw 7.22*</a:t>
            </a:r>
          </a:p>
          <a:p>
            <a:pPr lvl="1"/>
            <a:r>
              <a:rPr lang="en-US" sz="2260" dirty="0"/>
              <a:t>Loma </a:t>
            </a:r>
            <a:r>
              <a:rPr lang="en-US" sz="2260" dirty="0" err="1"/>
              <a:t>Prieta</a:t>
            </a:r>
            <a:r>
              <a:rPr lang="en-US" sz="2260" dirty="0"/>
              <a:t> Mw 6.94</a:t>
            </a:r>
          </a:p>
          <a:p>
            <a:pPr lvl="1"/>
            <a:r>
              <a:rPr lang="en-US" sz="2260" dirty="0"/>
              <a:t>North Palm Springs Mw 6.12</a:t>
            </a:r>
          </a:p>
          <a:p>
            <a:pPr lvl="1"/>
            <a:r>
              <a:rPr lang="en-US" sz="2260" dirty="0"/>
              <a:t>Northridge Mw 6.73</a:t>
            </a:r>
          </a:p>
          <a:p>
            <a:pPr lvl="1"/>
            <a:r>
              <a:rPr lang="en-US" sz="2260" dirty="0"/>
              <a:t>Parkfield Mw 6.0</a:t>
            </a:r>
          </a:p>
          <a:p>
            <a:pPr lvl="1"/>
            <a:r>
              <a:rPr lang="en-US" sz="2260" dirty="0">
                <a:solidFill>
                  <a:schemeClr val="accent2"/>
                </a:solidFill>
              </a:rPr>
              <a:t>Ridgecrest A Mw 6.47</a:t>
            </a:r>
          </a:p>
          <a:p>
            <a:pPr lvl="1"/>
            <a:r>
              <a:rPr lang="en-US" sz="2260" dirty="0">
                <a:solidFill>
                  <a:schemeClr val="accent2"/>
                </a:solidFill>
              </a:rPr>
              <a:t>Ridgecrest B Mw 5.4</a:t>
            </a:r>
          </a:p>
          <a:p>
            <a:pPr lvl="1"/>
            <a:r>
              <a:rPr lang="en-US" sz="2260" dirty="0">
                <a:solidFill>
                  <a:schemeClr val="accent2"/>
                </a:solidFill>
              </a:rPr>
              <a:t>Ridgecrest C Mw 7.08*</a:t>
            </a:r>
          </a:p>
          <a:p>
            <a:pPr lvl="1"/>
            <a:r>
              <a:rPr lang="en-US" sz="2260" dirty="0">
                <a:solidFill>
                  <a:schemeClr val="tx1"/>
                </a:solidFill>
              </a:rPr>
              <a:t>San Simeon Mw 6.6*</a:t>
            </a:r>
          </a:p>
          <a:p>
            <a:pPr lvl="1"/>
            <a:r>
              <a:rPr lang="en-US" sz="2260" dirty="0"/>
              <a:t>Whittier Narrows Mw 5.89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2765B8-E7FF-9B4E-BE27-9F344E7CBB0B}"/>
              </a:ext>
            </a:extLst>
          </p:cNvPr>
          <p:cNvSpPr txBox="1">
            <a:spLocks/>
          </p:cNvSpPr>
          <p:nvPr/>
        </p:nvSpPr>
        <p:spPr>
          <a:xfrm>
            <a:off x="8214360" y="1180147"/>
            <a:ext cx="4739640" cy="5601653"/>
          </a:xfrm>
          <a:prstGeom prst="rect">
            <a:avLst/>
          </a:prstGeom>
        </p:spPr>
        <p:txBody>
          <a:bodyPr vert="horz" lIns="109746" tIns="54873" rIns="109746" bIns="54873" rtlCol="0">
            <a:no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60" dirty="0"/>
              <a:t>Japan</a:t>
            </a:r>
          </a:p>
          <a:p>
            <a:pPr lvl="1"/>
            <a:r>
              <a:rPr lang="en-US" sz="2260" dirty="0"/>
              <a:t>Chuetsu-Oki Mw 6.69</a:t>
            </a:r>
          </a:p>
          <a:p>
            <a:pPr lvl="1"/>
            <a:r>
              <a:rPr lang="en-US" sz="2260" dirty="0"/>
              <a:t>Iwate Mw 6.9</a:t>
            </a:r>
          </a:p>
          <a:p>
            <a:pPr lvl="1"/>
            <a:r>
              <a:rPr lang="en-US" sz="2260" dirty="0"/>
              <a:t>Niigata Mw 6.65</a:t>
            </a:r>
          </a:p>
          <a:p>
            <a:pPr lvl="1"/>
            <a:r>
              <a:rPr lang="en-US" sz="2260" dirty="0"/>
              <a:t>Tottori Mw 6.59</a:t>
            </a:r>
            <a:endParaRPr lang="en-US" sz="2280" dirty="0"/>
          </a:p>
          <a:p>
            <a:r>
              <a:rPr lang="en-US" sz="2760" dirty="0"/>
              <a:t>Italy</a:t>
            </a:r>
          </a:p>
          <a:p>
            <a:pPr lvl="1"/>
            <a:r>
              <a:rPr lang="en-US" sz="2260" dirty="0">
                <a:solidFill>
                  <a:schemeClr val="accent2"/>
                </a:solidFill>
              </a:rPr>
              <a:t>L’Aquila Mw 6.29</a:t>
            </a:r>
            <a:endParaRPr lang="en-US" sz="2280" dirty="0">
              <a:solidFill>
                <a:schemeClr val="accent2"/>
              </a:solidFill>
            </a:endParaRPr>
          </a:p>
          <a:p>
            <a:r>
              <a:rPr lang="en-US" sz="2760" dirty="0"/>
              <a:t>Eastern North America</a:t>
            </a:r>
          </a:p>
          <a:p>
            <a:pPr lvl="1"/>
            <a:r>
              <a:rPr lang="en-US" sz="2280" dirty="0"/>
              <a:t>Mineral Mw 5.68</a:t>
            </a:r>
          </a:p>
          <a:p>
            <a:pPr lvl="1"/>
            <a:r>
              <a:rPr lang="en-US" sz="2280" dirty="0" err="1"/>
              <a:t>Riviere</a:t>
            </a:r>
            <a:r>
              <a:rPr lang="en-US" sz="2280" dirty="0"/>
              <a:t>-du-Loup Mw 4.6</a:t>
            </a:r>
          </a:p>
          <a:p>
            <a:pPr lvl="1"/>
            <a:r>
              <a:rPr lang="en-US" sz="2280" dirty="0"/>
              <a:t>Saguenay Mw 5.81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2E59C-6201-9A4D-867F-799D930192BF}"/>
              </a:ext>
            </a:extLst>
          </p:cNvPr>
          <p:cNvSpPr txBox="1"/>
          <p:nvPr/>
        </p:nvSpPr>
        <p:spPr>
          <a:xfrm>
            <a:off x="6858000" y="6921305"/>
            <a:ext cx="6486904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*</a:t>
            </a:r>
            <a:r>
              <a:rPr lang="en-US" sz="2400" dirty="0"/>
              <a:t>Available as single or multi-segment ruptures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  Blue Indicates partial validation data set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59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Included? Validation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8720"/>
            <a:ext cx="9601200" cy="6492240"/>
          </a:xfrm>
        </p:spPr>
        <p:txBody>
          <a:bodyPr>
            <a:noAutofit/>
          </a:bodyPr>
          <a:lstStyle/>
          <a:p>
            <a:pPr marL="9527" indent="0">
              <a:buNone/>
            </a:pPr>
            <a:r>
              <a:rPr lang="en-US" sz="2760" dirty="0"/>
              <a:t>Validation Event data sets include:</a:t>
            </a:r>
          </a:p>
          <a:p>
            <a:r>
              <a:rPr lang="en-US" sz="2760" dirty="0"/>
              <a:t>1D seismic velocity model for region</a:t>
            </a:r>
          </a:p>
          <a:p>
            <a:r>
              <a:rPr lang="en-US" sz="2760" dirty="0"/>
              <a:t>One (or more) fault geometry definitions</a:t>
            </a:r>
          </a:p>
          <a:p>
            <a:r>
              <a:rPr lang="en-US" sz="2760" dirty="0"/>
              <a:t>One (or more) source descriptions for the earthquake</a:t>
            </a:r>
          </a:p>
          <a:p>
            <a:r>
              <a:rPr lang="en-US" sz="2760" dirty="0"/>
              <a:t>Selection of “well recorded” observed ground motion seismograms</a:t>
            </a:r>
          </a:p>
          <a:p>
            <a:r>
              <a:rPr lang="en-US" sz="2760" dirty="0"/>
              <a:t>Identification of frequency response for instrument recording each observed ground motion.</a:t>
            </a:r>
            <a:endParaRPr lang="en-US" sz="226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516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New? Simulation Regions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00" y="-29705"/>
            <a:ext cx="7121236" cy="92157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7916" y="7086600"/>
            <a:ext cx="40840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BBP 22.4 California Regions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EBE07F3-3F41-9A83-52DD-C58EE9C1E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" y="609600"/>
            <a:ext cx="7121236" cy="921571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924D49-D868-1E06-B872-CA4F83428FB7}"/>
              </a:ext>
            </a:extLst>
          </p:cNvPr>
          <p:cNvSpPr txBox="1"/>
          <p:nvPr/>
        </p:nvSpPr>
        <p:spPr>
          <a:xfrm>
            <a:off x="1849751" y="7086600"/>
            <a:ext cx="40840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BBP 19.4 California Regions</a:t>
            </a:r>
          </a:p>
        </p:txBody>
      </p:sp>
    </p:spTree>
    <p:extLst>
      <p:ext uri="{BB962C8B-B14F-4D97-AF65-F5344CB8AC3E}">
        <p14:creationId xmlns:p14="http://schemas.microsoft.com/office/powerpoint/2010/main" val="221950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724B4CF-2C85-0147-B530-A493E41D0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48"/>
            <a:ext cx="11071730" cy="3682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01753"/>
            <a:ext cx="10134600" cy="3446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New? Multi-Segment Rupture Support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0896600" y="5334000"/>
            <a:ext cx="321594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M7.22 Landers (1992)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3-plane SRF plot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10C71-0BE6-61D3-F4A2-592A3D2DF1CB}"/>
              </a:ext>
            </a:extLst>
          </p:cNvPr>
          <p:cNvSpPr txBox="1"/>
          <p:nvPr/>
        </p:nvSpPr>
        <p:spPr>
          <a:xfrm>
            <a:off x="10896599" y="2214670"/>
            <a:ext cx="321594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M7.22 Landers (1992)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single-plane SRF plot</a:t>
            </a:r>
          </a:p>
        </p:txBody>
      </p:sp>
    </p:spTree>
    <p:extLst>
      <p:ext uri="{BB962C8B-B14F-4D97-AF65-F5344CB8AC3E}">
        <p14:creationId xmlns:p14="http://schemas.microsoft.com/office/powerpoint/2010/main" val="345171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B7C942-312B-2E4F-9AE2-5B719FDC1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100584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6F9CF9-B146-4D73-95E9-3A82CE67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9" y="304800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New? Multi-Segment Rupture Support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1FCA-1FB4-4B9D-919F-5F6A551E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7512-8D80-4110-BBFF-5F67AC5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0210800" y="2115666"/>
            <a:ext cx="398538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M7.08 Ridgecrest C (2019)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single-plane SRF plot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20561-1872-DD48-BC3D-30F77C80FA7E}"/>
              </a:ext>
            </a:extLst>
          </p:cNvPr>
          <p:cNvSpPr txBox="1"/>
          <p:nvPr/>
        </p:nvSpPr>
        <p:spPr>
          <a:xfrm>
            <a:off x="10210800" y="5567470"/>
            <a:ext cx="388279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M7.08 Ridgecrest C (2019)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3-plane SRF plot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641C7C98-FB9C-D475-FC3A-E291A85CB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47750"/>
            <a:ext cx="92202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Broadband Platform Science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0" y="1600200"/>
            <a:ext cx="6339840" cy="5437731"/>
          </a:xfrm>
        </p:spPr>
        <p:txBody>
          <a:bodyPr>
            <a:noAutofit/>
          </a:bodyPr>
          <a:lstStyle/>
          <a:p>
            <a:r>
              <a:rPr lang="en-US" sz="2760" dirty="0"/>
              <a:t>Graves and </a:t>
            </a:r>
            <a:r>
              <a:rPr lang="en-US" sz="2760" dirty="0" err="1"/>
              <a:t>Pitarka</a:t>
            </a:r>
            <a:r>
              <a:rPr lang="en-US" sz="2760" dirty="0"/>
              <a:t> (GP)</a:t>
            </a:r>
          </a:p>
          <a:p>
            <a:r>
              <a:rPr lang="en-US" sz="2760" dirty="0"/>
              <a:t>SDSU	</a:t>
            </a:r>
          </a:p>
          <a:p>
            <a:r>
              <a:rPr lang="en-US" sz="2760" dirty="0"/>
              <a:t>UCSB</a:t>
            </a:r>
          </a:p>
          <a:p>
            <a:r>
              <a:rPr lang="en-US" sz="2760" dirty="0" err="1"/>
              <a:t>ExSIM</a:t>
            </a:r>
            <a:endParaRPr lang="en-US" sz="2760" dirty="0"/>
          </a:p>
          <a:p>
            <a:r>
              <a:rPr lang="en-US" sz="2760" dirty="0" err="1"/>
              <a:t>Irikura</a:t>
            </a:r>
            <a:r>
              <a:rPr lang="en-US" sz="2760" dirty="0"/>
              <a:t> Recipe Method 1</a:t>
            </a:r>
          </a:p>
          <a:p>
            <a:r>
              <a:rPr lang="en-US" sz="2760" dirty="0" err="1"/>
              <a:t>Irikura</a:t>
            </a:r>
            <a:r>
              <a:rPr lang="en-US" sz="2760" dirty="0"/>
              <a:t> Recipe Method 2</a:t>
            </a:r>
          </a:p>
          <a:p>
            <a:r>
              <a:rPr lang="en-US" sz="2760" dirty="0"/>
              <a:t>Song RMG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66599E-D2F1-F044-97D8-3A54F5A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7280"/>
            <a:ext cx="7239000" cy="65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8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Broadband Platform Science Modules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8</a:t>
            </a:fld>
            <a:endParaRPr lang="uk-U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66599E-D2F1-F044-97D8-3A54F5A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7280"/>
            <a:ext cx="7239000" cy="6513487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A023FDE2-6ACA-F119-7E22-C8E325D85993}"/>
              </a:ext>
            </a:extLst>
          </p:cNvPr>
          <p:cNvSpPr/>
          <p:nvPr/>
        </p:nvSpPr>
        <p:spPr>
          <a:xfrm>
            <a:off x="7619999" y="3185160"/>
            <a:ext cx="609601" cy="2834640"/>
          </a:xfrm>
          <a:prstGeom prst="rightBrac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CF5C92-A96F-5310-F792-A7585228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1" y="3505200"/>
            <a:ext cx="5638800" cy="1859280"/>
          </a:xfrm>
        </p:spPr>
        <p:txBody>
          <a:bodyPr/>
          <a:lstStyle/>
          <a:p>
            <a:pPr marL="9527" indent="0">
              <a:buNone/>
            </a:pPr>
            <a:r>
              <a:rPr lang="en-US" dirty="0"/>
              <a:t>	    GP - </a:t>
            </a:r>
            <a:r>
              <a:rPr lang="en-US" dirty="0" err="1"/>
              <a:t>jbsim</a:t>
            </a:r>
            <a:endParaRPr lang="en-US" dirty="0"/>
          </a:p>
          <a:p>
            <a:pPr lvl="1"/>
            <a:r>
              <a:rPr lang="en-US" dirty="0"/>
              <a:t>LF wave propagation</a:t>
            </a:r>
          </a:p>
          <a:p>
            <a:pPr lvl="1"/>
            <a:r>
              <a:rPr lang="en-US" dirty="0"/>
              <a:t>Used by 5 simulation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33310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1034</Words>
  <Application>Microsoft Macintosh PowerPoint</Application>
  <PresentationFormat>Custom</PresentationFormat>
  <Paragraphs>261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Times</vt:lpstr>
      <vt:lpstr>Continental North America 16x9</vt:lpstr>
      <vt:lpstr>Scientific and Software Advancements in the Broadband Platform 22.4.0 </vt:lpstr>
      <vt:lpstr>Outline</vt:lpstr>
      <vt:lpstr>What’s New? Validation Events</vt:lpstr>
      <vt:lpstr>What’s Included? Validation Events</vt:lpstr>
      <vt:lpstr>What’s New? Simulation Regions</vt:lpstr>
      <vt:lpstr>What’s New? Multi-Segment Rupture Support</vt:lpstr>
      <vt:lpstr>What’s New? Multi-Segment Rupture Support</vt:lpstr>
      <vt:lpstr>Broadband Platform Science Modules</vt:lpstr>
      <vt:lpstr>Broadband Platform Science Modules</vt:lpstr>
      <vt:lpstr>Performance Comparison 19.8 vs 22.4 using GP LF</vt:lpstr>
      <vt:lpstr>What’s New? FAS Validation</vt:lpstr>
      <vt:lpstr>BBP Validation and Release Process</vt:lpstr>
      <vt:lpstr>BBP Validation Part-A</vt:lpstr>
      <vt:lpstr>BBP Validation Part-A Data Products</vt:lpstr>
      <vt:lpstr>BBP Validation Part-B</vt:lpstr>
      <vt:lpstr>BBP Validation Part-B Data Products</vt:lpstr>
      <vt:lpstr>BBP Validation Summary</vt:lpstr>
      <vt:lpstr>BBP Software Installation</vt:lpstr>
      <vt:lpstr>BBP Software License Update</vt:lpstr>
      <vt:lpstr>License - Simulation Methods</vt:lpstr>
      <vt:lpstr>License - Simulation Methods</vt:lpstr>
      <vt:lpstr>GitHub Continuous Integration (CI)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2022-06-23T15:24:10Z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