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4"/>
  </p:sldMasterIdLst>
  <p:notesMasterIdLst>
    <p:notesMasterId r:id="rId44"/>
  </p:notesMasterIdLst>
  <p:handoutMasterIdLst>
    <p:handoutMasterId r:id="rId45"/>
  </p:handoutMasterIdLst>
  <p:sldIdLst>
    <p:sldId id="308" r:id="rId5"/>
    <p:sldId id="430" r:id="rId6"/>
    <p:sldId id="431" r:id="rId7"/>
    <p:sldId id="424" r:id="rId8"/>
    <p:sldId id="347" r:id="rId9"/>
    <p:sldId id="420" r:id="rId10"/>
    <p:sldId id="425" r:id="rId11"/>
    <p:sldId id="361" r:id="rId12"/>
    <p:sldId id="360" r:id="rId13"/>
    <p:sldId id="418" r:id="rId14"/>
    <p:sldId id="426" r:id="rId15"/>
    <p:sldId id="315" r:id="rId16"/>
    <p:sldId id="348" r:id="rId17"/>
    <p:sldId id="338" r:id="rId18"/>
    <p:sldId id="344" r:id="rId19"/>
    <p:sldId id="428" r:id="rId20"/>
    <p:sldId id="429" r:id="rId21"/>
    <p:sldId id="357" r:id="rId22"/>
    <p:sldId id="346" r:id="rId23"/>
    <p:sldId id="349" r:id="rId24"/>
    <p:sldId id="350" r:id="rId25"/>
    <p:sldId id="351" r:id="rId26"/>
    <p:sldId id="352" r:id="rId27"/>
    <p:sldId id="353" r:id="rId28"/>
    <p:sldId id="354" r:id="rId29"/>
    <p:sldId id="355" r:id="rId30"/>
    <p:sldId id="345" r:id="rId31"/>
    <p:sldId id="432" r:id="rId32"/>
    <p:sldId id="411" r:id="rId33"/>
    <p:sldId id="427" r:id="rId34"/>
    <p:sldId id="403" r:id="rId35"/>
    <p:sldId id="389" r:id="rId36"/>
    <p:sldId id="421" r:id="rId37"/>
    <p:sldId id="400" r:id="rId38"/>
    <p:sldId id="422" r:id="rId39"/>
    <p:sldId id="393" r:id="rId40"/>
    <p:sldId id="433" r:id="rId41"/>
    <p:sldId id="402" r:id="rId42"/>
    <p:sldId id="342" r:id="rId43"/>
  </p:sldIdLst>
  <p:sldSz cx="14630400" cy="8229600"/>
  <p:notesSz cx="6858000" cy="9144000"/>
  <p:defaultTextStyle>
    <a:defPPr>
      <a:defRPr lang="en-US"/>
    </a:defPPr>
    <a:lvl1pPr marL="0" algn="l" defTabSz="1097463" rtl="0" eaLnBrk="1" latinLnBrk="0" hangingPunct="1">
      <a:defRPr sz="2200" kern="1200">
        <a:solidFill>
          <a:schemeClr val="tx1"/>
        </a:solidFill>
        <a:latin typeface="+mn-lt"/>
        <a:ea typeface="+mn-ea"/>
        <a:cs typeface="+mn-cs"/>
      </a:defRPr>
    </a:lvl1pPr>
    <a:lvl2pPr marL="548731" algn="l" defTabSz="1097463" rtl="0" eaLnBrk="1" latinLnBrk="0" hangingPunct="1">
      <a:defRPr sz="2200" kern="1200">
        <a:solidFill>
          <a:schemeClr val="tx1"/>
        </a:solidFill>
        <a:latin typeface="+mn-lt"/>
        <a:ea typeface="+mn-ea"/>
        <a:cs typeface="+mn-cs"/>
      </a:defRPr>
    </a:lvl2pPr>
    <a:lvl3pPr marL="1097463" algn="l" defTabSz="1097463" rtl="0" eaLnBrk="1" latinLnBrk="0" hangingPunct="1">
      <a:defRPr sz="2200" kern="1200">
        <a:solidFill>
          <a:schemeClr val="tx1"/>
        </a:solidFill>
        <a:latin typeface="+mn-lt"/>
        <a:ea typeface="+mn-ea"/>
        <a:cs typeface="+mn-cs"/>
      </a:defRPr>
    </a:lvl3pPr>
    <a:lvl4pPr marL="1646194" algn="l" defTabSz="1097463" rtl="0" eaLnBrk="1" latinLnBrk="0" hangingPunct="1">
      <a:defRPr sz="2200" kern="1200">
        <a:solidFill>
          <a:schemeClr val="tx1"/>
        </a:solidFill>
        <a:latin typeface="+mn-lt"/>
        <a:ea typeface="+mn-ea"/>
        <a:cs typeface="+mn-cs"/>
      </a:defRPr>
    </a:lvl4pPr>
    <a:lvl5pPr marL="2194926" algn="l" defTabSz="1097463" rtl="0" eaLnBrk="1" latinLnBrk="0" hangingPunct="1">
      <a:defRPr sz="2200" kern="1200">
        <a:solidFill>
          <a:schemeClr val="tx1"/>
        </a:solidFill>
        <a:latin typeface="+mn-lt"/>
        <a:ea typeface="+mn-ea"/>
        <a:cs typeface="+mn-cs"/>
      </a:defRPr>
    </a:lvl5pPr>
    <a:lvl6pPr marL="2743657" algn="l" defTabSz="1097463" rtl="0" eaLnBrk="1" latinLnBrk="0" hangingPunct="1">
      <a:defRPr sz="2200" kern="1200">
        <a:solidFill>
          <a:schemeClr val="tx1"/>
        </a:solidFill>
        <a:latin typeface="+mn-lt"/>
        <a:ea typeface="+mn-ea"/>
        <a:cs typeface="+mn-cs"/>
      </a:defRPr>
    </a:lvl6pPr>
    <a:lvl7pPr marL="3292389" algn="l" defTabSz="1097463" rtl="0" eaLnBrk="1" latinLnBrk="0" hangingPunct="1">
      <a:defRPr sz="2200" kern="1200">
        <a:solidFill>
          <a:schemeClr val="tx1"/>
        </a:solidFill>
        <a:latin typeface="+mn-lt"/>
        <a:ea typeface="+mn-ea"/>
        <a:cs typeface="+mn-cs"/>
      </a:defRPr>
    </a:lvl7pPr>
    <a:lvl8pPr marL="3841120" algn="l" defTabSz="1097463" rtl="0" eaLnBrk="1" latinLnBrk="0" hangingPunct="1">
      <a:defRPr sz="2200" kern="1200">
        <a:solidFill>
          <a:schemeClr val="tx1"/>
        </a:solidFill>
        <a:latin typeface="+mn-lt"/>
        <a:ea typeface="+mn-ea"/>
        <a:cs typeface="+mn-cs"/>
      </a:defRPr>
    </a:lvl8pPr>
    <a:lvl9pPr marL="4389852" algn="l" defTabSz="1097463"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guide id="3" orient="horz" pos="2592">
          <p15:clr>
            <a:srgbClr val="A4A3A4"/>
          </p15:clr>
        </p15:guide>
        <p15:guide id="4" pos="46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C1F"/>
    <a:srgbClr val="9D171E"/>
    <a:srgbClr val="60F75C"/>
    <a:srgbClr val="00E3FF"/>
    <a:srgbClr val="DFEB00"/>
    <a:srgbClr val="DE60AE"/>
    <a:srgbClr val="FFFFFF"/>
    <a:srgbClr val="800000"/>
    <a:srgbClr val="B5B79A"/>
    <a:srgbClr val="F4F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autoAdjust="0"/>
    <p:restoredTop sz="88958" autoAdjust="0"/>
  </p:normalViewPr>
  <p:slideViewPr>
    <p:cSldViewPr>
      <p:cViewPr varScale="1">
        <p:scale>
          <a:sx n="78" d="100"/>
          <a:sy n="78" d="100"/>
        </p:scale>
        <p:origin x="1176" y="176"/>
      </p:cViewPr>
      <p:guideLst>
        <p:guide pos="3839"/>
        <p:guide orient="horz" pos="2160"/>
        <p:guide orient="horz" pos="2592"/>
        <p:guide pos="460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12/4/23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12/4/23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1097463" rtl="0" eaLnBrk="1" latinLnBrk="0" hangingPunct="1">
      <a:defRPr sz="1400" kern="1200">
        <a:solidFill>
          <a:schemeClr val="tx1">
            <a:lumMod val="50000"/>
          </a:schemeClr>
        </a:solidFill>
        <a:latin typeface="+mn-lt"/>
        <a:ea typeface="+mn-ea"/>
        <a:cs typeface="+mn-cs"/>
      </a:defRPr>
    </a:lvl1pPr>
    <a:lvl2pPr marL="548731" algn="l" defTabSz="1097463" rtl="0" eaLnBrk="1" latinLnBrk="0" hangingPunct="1">
      <a:defRPr sz="1400" kern="1200">
        <a:solidFill>
          <a:schemeClr val="tx1">
            <a:lumMod val="50000"/>
          </a:schemeClr>
        </a:solidFill>
        <a:latin typeface="+mn-lt"/>
        <a:ea typeface="+mn-ea"/>
        <a:cs typeface="+mn-cs"/>
      </a:defRPr>
    </a:lvl2pPr>
    <a:lvl3pPr marL="1097463" algn="l" defTabSz="1097463" rtl="0" eaLnBrk="1" latinLnBrk="0" hangingPunct="1">
      <a:defRPr sz="1400" kern="1200">
        <a:solidFill>
          <a:schemeClr val="tx1">
            <a:lumMod val="50000"/>
          </a:schemeClr>
        </a:solidFill>
        <a:latin typeface="+mn-lt"/>
        <a:ea typeface="+mn-ea"/>
        <a:cs typeface="+mn-cs"/>
      </a:defRPr>
    </a:lvl3pPr>
    <a:lvl4pPr marL="1646194" algn="l" defTabSz="1097463" rtl="0" eaLnBrk="1" latinLnBrk="0" hangingPunct="1">
      <a:defRPr sz="1400" kern="1200">
        <a:solidFill>
          <a:schemeClr val="tx1">
            <a:lumMod val="50000"/>
          </a:schemeClr>
        </a:solidFill>
        <a:latin typeface="+mn-lt"/>
        <a:ea typeface="+mn-ea"/>
        <a:cs typeface="+mn-cs"/>
      </a:defRPr>
    </a:lvl4pPr>
    <a:lvl5pPr marL="2194926" algn="l" defTabSz="1097463" rtl="0" eaLnBrk="1" latinLnBrk="0" hangingPunct="1">
      <a:defRPr sz="1400" kern="1200">
        <a:solidFill>
          <a:schemeClr val="tx1">
            <a:lumMod val="50000"/>
          </a:schemeClr>
        </a:solidFill>
        <a:latin typeface="+mn-lt"/>
        <a:ea typeface="+mn-ea"/>
        <a:cs typeface="+mn-cs"/>
      </a:defRPr>
    </a:lvl5pPr>
    <a:lvl6pPr marL="2743657" algn="l" defTabSz="1097463" rtl="0" eaLnBrk="1" latinLnBrk="0" hangingPunct="1">
      <a:defRPr sz="1400" kern="1200">
        <a:solidFill>
          <a:schemeClr val="tx1"/>
        </a:solidFill>
        <a:latin typeface="+mn-lt"/>
        <a:ea typeface="+mn-ea"/>
        <a:cs typeface="+mn-cs"/>
      </a:defRPr>
    </a:lvl6pPr>
    <a:lvl7pPr marL="3292389" algn="l" defTabSz="1097463" rtl="0" eaLnBrk="1" latinLnBrk="0" hangingPunct="1">
      <a:defRPr sz="1400" kern="1200">
        <a:solidFill>
          <a:schemeClr val="tx1"/>
        </a:solidFill>
        <a:latin typeface="+mn-lt"/>
        <a:ea typeface="+mn-ea"/>
        <a:cs typeface="+mn-cs"/>
      </a:defRPr>
    </a:lvl7pPr>
    <a:lvl8pPr marL="3841120" algn="l" defTabSz="1097463" rtl="0" eaLnBrk="1" latinLnBrk="0" hangingPunct="1">
      <a:defRPr sz="1400" kern="1200">
        <a:solidFill>
          <a:schemeClr val="tx1"/>
        </a:solidFill>
        <a:latin typeface="+mn-lt"/>
        <a:ea typeface="+mn-ea"/>
        <a:cs typeface="+mn-cs"/>
      </a:defRPr>
    </a:lvl8pPr>
    <a:lvl9pPr marL="4389852" algn="l" defTabSz="1097463"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8000" r="-11000" b="-13000"/>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998" y="246751"/>
            <a:ext cx="1576836" cy="804672"/>
          </a:xfrm>
          <a:prstGeom prst="rect">
            <a:avLst/>
          </a:prstGeom>
        </p:spPr>
      </p:pic>
      <p:sp>
        <p:nvSpPr>
          <p:cNvPr id="2" name="Title 1"/>
          <p:cNvSpPr>
            <a:spLocks noGrp="1"/>
          </p:cNvSpPr>
          <p:nvPr userDrawn="1">
            <p:ph type="ctrTitle" hasCustomPrompt="1"/>
          </p:nvPr>
        </p:nvSpPr>
        <p:spPr>
          <a:xfrm>
            <a:off x="1461516" y="2560321"/>
            <a:ext cx="11707369" cy="1920241"/>
          </a:xfrm>
        </p:spPr>
        <p:txBody>
          <a:bodyPr>
            <a:normAutofit/>
          </a:bodyPr>
          <a:lstStyle>
            <a:lvl1pPr algn="ctr">
              <a:lnSpc>
                <a:spcPts val="6601"/>
              </a:lnSpc>
              <a:defRPr sz="5300" b="1" i="0" cap="none" baseline="0">
                <a:solidFill>
                  <a:srgbClr val="9D171E"/>
                </a:solidFill>
                <a:latin typeface="Times" charset="0"/>
                <a:ea typeface="Times" charset="0"/>
                <a:cs typeface="Times" charset="0"/>
              </a:defRPr>
            </a:lvl1pPr>
          </a:lstStyle>
          <a:p>
            <a:r>
              <a:rPr lang="en-US" dirty="0"/>
              <a:t>Click to Edit Text</a:t>
            </a:r>
          </a:p>
        </p:txBody>
      </p:sp>
      <p:sp>
        <p:nvSpPr>
          <p:cNvPr id="23" name="Subtitle 2"/>
          <p:cNvSpPr>
            <a:spLocks noGrp="1"/>
          </p:cNvSpPr>
          <p:nvPr userDrawn="1">
            <p:ph type="subTitle" idx="1" hasCustomPrompt="1"/>
          </p:nvPr>
        </p:nvSpPr>
        <p:spPr>
          <a:xfrm>
            <a:off x="1461517" y="4846320"/>
            <a:ext cx="11707368" cy="1371600"/>
          </a:xfrm>
        </p:spPr>
        <p:txBody>
          <a:bodyPr>
            <a:normAutofit/>
          </a:bodyPr>
          <a:lstStyle>
            <a:lvl1pPr marL="0" indent="0" algn="ctr">
              <a:spcBef>
                <a:spcPts val="0"/>
              </a:spcBef>
              <a:buNone/>
              <a:defRPr sz="2900" baseline="0">
                <a:solidFill>
                  <a:srgbClr val="9D171E"/>
                </a:solidFill>
                <a:latin typeface="Arial" charset="0"/>
                <a:ea typeface="Arial" charset="0"/>
                <a:cs typeface="Arial" charset="0"/>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dirty="0"/>
              <a:t>Subtitle</a:t>
            </a:r>
          </a:p>
        </p:txBody>
      </p:sp>
      <p:sp>
        <p:nvSpPr>
          <p:cNvPr id="20" name="Footer Placeholder 19"/>
          <p:cNvSpPr>
            <a:spLocks noGrp="1"/>
          </p:cNvSpPr>
          <p:nvPr userDrawn="1">
            <p:ph type="ftr" sz="quarter" idx="11"/>
          </p:nvPr>
        </p:nvSpPr>
        <p:spPr>
          <a:xfrm>
            <a:off x="9053012" y="7774490"/>
            <a:ext cx="4939046" cy="438150"/>
          </a:xfrm>
        </p:spPr>
        <p:txBody>
          <a:bodyPr/>
          <a:lstStyle>
            <a:lvl1pPr>
              <a:defRPr b="1"/>
            </a:lvl1pPr>
          </a:lstStyle>
          <a:p>
            <a:r>
              <a:rPr lang="en-US"/>
              <a:t>Statewide California Earthquake Center</a:t>
            </a:r>
            <a:endParaRPr lang="en-US" dirty="0"/>
          </a:p>
        </p:txBody>
      </p:sp>
      <p:sp>
        <p:nvSpPr>
          <p:cNvPr id="5" name="TextBox 4"/>
          <p:cNvSpPr txBox="1"/>
          <p:nvPr userDrawn="1"/>
        </p:nvSpPr>
        <p:spPr>
          <a:xfrm>
            <a:off x="13940725" y="9236805"/>
            <a:ext cx="221735" cy="509678"/>
          </a:xfrm>
          <a:prstGeom prst="rect">
            <a:avLst/>
          </a:prstGeom>
          <a:noFill/>
        </p:spPr>
        <p:txBody>
          <a:bodyPr wrap="none" lIns="109746" tIns="54873" rIns="109746" bIns="54873" rtlCol="0">
            <a:spAutoFit/>
          </a:bodyPr>
          <a:lstStyle/>
          <a:p>
            <a:pPr>
              <a:lnSpc>
                <a:spcPct val="90000"/>
              </a:lnSpc>
            </a:pPr>
            <a:endParaRPr lang="en-US" sz="29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10" name="Rectangle 9"/>
          <p:cNvSpPr/>
          <p:nvPr userDrawn="1"/>
        </p:nvSpPr>
        <p:spPr>
          <a:xfrm>
            <a:off x="1" y="7875662"/>
            <a:ext cx="14630400" cy="353938"/>
          </a:xfrm>
          <a:prstGeom prst="rect">
            <a:avLst/>
          </a:prstGeom>
          <a:solidFill>
            <a:srgbClr val="9D17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363949" y="1188720"/>
            <a:ext cx="13902505" cy="6492240"/>
          </a:xfrm>
        </p:spPr>
        <p:txBody>
          <a:bodyPr/>
          <a:lstStyle>
            <a:lvl5pPr>
              <a:defRPr/>
            </a:lvl5pPr>
            <a:lvl6pPr>
              <a:defRPr/>
            </a:lvl6pPr>
            <a:lvl7pPr>
              <a:defRPr baseline="0"/>
            </a:lvl7pPr>
            <a:lvl8pPr>
              <a:defRPr baseline="0"/>
            </a:lvl8pPr>
            <a:lvl9pPr>
              <a:defRPr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9E602A11-F97E-A848-9144-D9738FBB353B}" type="datetime1">
              <a:rPr lang="en-US" smtClean="0"/>
              <a:t>12/4/23</a:t>
            </a:fld>
            <a:endParaRPr lang="bg-BG" dirty="0"/>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a:t>
            </a:fld>
            <a:endParaRPr lang="uk-UA" dirty="0"/>
          </a:p>
        </p:txBody>
      </p:sp>
    </p:spTree>
    <p:extLst>
      <p:ext uri="{BB962C8B-B14F-4D97-AF65-F5344CB8AC3E}">
        <p14:creationId xmlns:p14="http://schemas.microsoft.com/office/powerpoint/2010/main" val="79464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363950" y="1188720"/>
            <a:ext cx="6768324" cy="6492240"/>
          </a:xfrm>
        </p:spPr>
        <p:txBody>
          <a:bodyPr>
            <a:normAutofit/>
          </a:bodyPr>
          <a:lstStyle>
            <a:lvl1pPr>
              <a:defRPr sz="3400"/>
            </a:lvl1pPr>
            <a:lvl2pPr>
              <a:defRPr sz="2900"/>
            </a:lvl2pPr>
            <a:lvl3pPr>
              <a:defRPr sz="2400"/>
            </a:lvl3pPr>
            <a:lvl4pPr>
              <a:defRPr sz="2200"/>
            </a:lvl4pPr>
            <a:lvl5pPr>
              <a:defRPr sz="2200"/>
            </a:lvl5pPr>
            <a:lvl6pPr>
              <a:defRPr sz="1900"/>
            </a:lvl6pPr>
            <a:lvl7pPr>
              <a:defRPr sz="1900" baseline="0"/>
            </a:lvl7pPr>
            <a:lvl8pPr>
              <a:defRPr sz="1900" baseline="0"/>
            </a:lvl8pPr>
            <a:lvl9pPr>
              <a:defRPr sz="1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7516932" y="1188720"/>
            <a:ext cx="6749522" cy="6492240"/>
          </a:xfrm>
        </p:spPr>
        <p:txBody>
          <a:bodyPr>
            <a:normAutofit/>
          </a:bodyPr>
          <a:lstStyle>
            <a:lvl1pPr>
              <a:defRPr sz="3400"/>
            </a:lvl1pPr>
            <a:lvl2pPr>
              <a:defRPr sz="2900"/>
            </a:lvl2pPr>
            <a:lvl3pPr>
              <a:defRPr sz="2400"/>
            </a:lvl3pPr>
            <a:lvl4pPr>
              <a:defRPr sz="2200"/>
            </a:lvl4pPr>
            <a:lvl5pPr>
              <a:defRPr sz="22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Rectangle 11"/>
          <p:cNvSpPr/>
          <p:nvPr userDrawn="1"/>
        </p:nvSpPr>
        <p:spPr>
          <a:xfrm>
            <a:off x="1" y="7875662"/>
            <a:ext cx="14630400" cy="353938"/>
          </a:xfrm>
          <a:prstGeom prst="rect">
            <a:avLst/>
          </a:prstGeom>
          <a:solidFill>
            <a:srgbClr val="9D17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F99E2112-7EBD-2040-812F-AC298374EF29}" type="datetime1">
              <a:rPr lang="en-US" smtClean="0"/>
              <a:t>12/4/23</a:t>
            </a:fld>
            <a:endParaRPr lang="bg-BG" dirty="0"/>
          </a:p>
        </p:txBody>
      </p:sp>
      <p:sp>
        <p:nvSpPr>
          <p:cNvPr id="6" name="Footer Placeholder 5"/>
          <p:cNvSpPr>
            <a:spLocks noGrp="1"/>
          </p:cNvSpPr>
          <p:nvPr>
            <p:ph type="ftr" sz="quarter" idx="11"/>
          </p:nvPr>
        </p:nvSpPr>
        <p:spPr/>
        <p:txBody>
          <a:bodyPr/>
          <a:lstStyle/>
          <a:p>
            <a:r>
              <a:rPr lang="en-US"/>
              <a:t>Statewide California Earthquake Center</a:t>
            </a:r>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uk-UA" smtClean="0"/>
              <a:pPr/>
              <a:t>‹#›</a:t>
            </a:fld>
            <a:endParaRPr lang="uk-UA" dirty="0"/>
          </a:p>
        </p:txBody>
      </p:sp>
    </p:spTree>
    <p:extLst>
      <p:ext uri="{BB962C8B-B14F-4D97-AF65-F5344CB8AC3E}">
        <p14:creationId xmlns:p14="http://schemas.microsoft.com/office/powerpoint/2010/main" val="79778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13" name="Rectangle 12"/>
          <p:cNvSpPr/>
          <p:nvPr userDrawn="1"/>
        </p:nvSpPr>
        <p:spPr>
          <a:xfrm>
            <a:off x="1" y="7875662"/>
            <a:ext cx="14630400" cy="353938"/>
          </a:xfrm>
          <a:prstGeom prst="rect">
            <a:avLst/>
          </a:prstGeom>
          <a:solidFill>
            <a:srgbClr val="9D17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363949" y="1097281"/>
            <a:ext cx="6750032" cy="1097281"/>
          </a:xfrm>
        </p:spPr>
        <p:txBody>
          <a:bodyPr anchor="ctr"/>
          <a:lstStyle>
            <a:lvl1pPr marL="0" indent="0">
              <a:spcBef>
                <a:spcPts val="0"/>
              </a:spcBef>
              <a:buNone/>
              <a:defRPr sz="2900" b="0" cap="none" baseline="0">
                <a:solidFill>
                  <a:schemeClr val="tx1">
                    <a:lumMod val="50000"/>
                  </a:schemeClr>
                </a:solidFill>
              </a:defRPr>
            </a:lvl1pPr>
            <a:lvl2pPr marL="548731" indent="0">
              <a:buNone/>
              <a:defRPr sz="2400" b="1"/>
            </a:lvl2pPr>
            <a:lvl3pPr marL="1097463" indent="0">
              <a:buNone/>
              <a:defRPr sz="2200" b="1"/>
            </a:lvl3pPr>
            <a:lvl4pPr marL="1646194" indent="0">
              <a:buNone/>
              <a:defRPr sz="1900" b="1"/>
            </a:lvl4pPr>
            <a:lvl5pPr marL="2194926" indent="0">
              <a:buNone/>
              <a:defRPr sz="1900" b="1"/>
            </a:lvl5pPr>
            <a:lvl6pPr marL="2743657" indent="0">
              <a:buNone/>
              <a:defRPr sz="1900" b="1"/>
            </a:lvl6pPr>
            <a:lvl7pPr marL="3292389" indent="0">
              <a:buNone/>
              <a:defRPr sz="1900" b="1"/>
            </a:lvl7pPr>
            <a:lvl8pPr marL="3841120" indent="0">
              <a:buNone/>
              <a:defRPr sz="1900" b="1"/>
            </a:lvl8pPr>
            <a:lvl9pPr marL="4389852" indent="0">
              <a:buNone/>
              <a:defRPr sz="1900" b="1"/>
            </a:lvl9pPr>
          </a:lstStyle>
          <a:p>
            <a:pPr lvl="0"/>
            <a:r>
              <a:rPr lang="en-US" dirty="0"/>
              <a:t>Edit Master text styles</a:t>
            </a:r>
          </a:p>
        </p:txBody>
      </p:sp>
      <p:sp>
        <p:nvSpPr>
          <p:cNvPr id="4" name="Content Placeholder 3"/>
          <p:cNvSpPr>
            <a:spLocks noGrp="1"/>
          </p:cNvSpPr>
          <p:nvPr>
            <p:ph sz="half" idx="2"/>
          </p:nvPr>
        </p:nvSpPr>
        <p:spPr>
          <a:xfrm>
            <a:off x="363949" y="2194560"/>
            <a:ext cx="6750032" cy="5486400"/>
          </a:xfrm>
        </p:spPr>
        <p:txBody>
          <a:bodyPr>
            <a:normAutofit/>
          </a:bodyPr>
          <a:lstStyle>
            <a:lvl1pPr>
              <a:defRPr sz="3400"/>
            </a:lvl1pPr>
            <a:lvl2pPr>
              <a:defRPr sz="2900"/>
            </a:lvl2pPr>
            <a:lvl3pPr>
              <a:defRPr sz="2400"/>
            </a:lvl3pPr>
            <a:lvl4pPr>
              <a:defRPr sz="2200"/>
            </a:lvl4pPr>
            <a:lvl5pPr>
              <a:defRPr sz="22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7516422" y="1097281"/>
            <a:ext cx="6750032" cy="1097281"/>
          </a:xfrm>
        </p:spPr>
        <p:txBody>
          <a:bodyPr anchor="ctr"/>
          <a:lstStyle>
            <a:lvl1pPr marL="0" indent="0">
              <a:spcBef>
                <a:spcPts val="0"/>
              </a:spcBef>
              <a:buNone/>
              <a:defRPr sz="2900" b="0" cap="none" baseline="0">
                <a:solidFill>
                  <a:schemeClr val="tx1">
                    <a:lumMod val="50000"/>
                  </a:schemeClr>
                </a:solidFill>
              </a:defRPr>
            </a:lvl1pPr>
            <a:lvl2pPr marL="548731" indent="0">
              <a:buNone/>
              <a:defRPr sz="2400" b="1"/>
            </a:lvl2pPr>
            <a:lvl3pPr marL="1097463" indent="0">
              <a:buNone/>
              <a:defRPr sz="2200" b="1"/>
            </a:lvl3pPr>
            <a:lvl4pPr marL="1646194" indent="0">
              <a:buNone/>
              <a:defRPr sz="1900" b="1"/>
            </a:lvl4pPr>
            <a:lvl5pPr marL="2194926" indent="0">
              <a:buNone/>
              <a:defRPr sz="1900" b="1"/>
            </a:lvl5pPr>
            <a:lvl6pPr marL="2743657" indent="0">
              <a:buNone/>
              <a:defRPr sz="1900" b="1"/>
            </a:lvl6pPr>
            <a:lvl7pPr marL="3292389" indent="0">
              <a:buNone/>
              <a:defRPr sz="1900" b="1"/>
            </a:lvl7pPr>
            <a:lvl8pPr marL="3841120" indent="0">
              <a:buNone/>
              <a:defRPr sz="1900" b="1"/>
            </a:lvl8pPr>
            <a:lvl9pPr marL="4389852" indent="0">
              <a:buNone/>
              <a:defRPr sz="1900" b="1"/>
            </a:lvl9pPr>
          </a:lstStyle>
          <a:p>
            <a:pPr lvl="0"/>
            <a:r>
              <a:rPr lang="en-US" dirty="0"/>
              <a:t>Edit Master text styles</a:t>
            </a:r>
          </a:p>
        </p:txBody>
      </p:sp>
      <p:sp>
        <p:nvSpPr>
          <p:cNvPr id="6" name="Content Placeholder 5"/>
          <p:cNvSpPr>
            <a:spLocks noGrp="1"/>
          </p:cNvSpPr>
          <p:nvPr>
            <p:ph sz="quarter" idx="4"/>
          </p:nvPr>
        </p:nvSpPr>
        <p:spPr>
          <a:xfrm>
            <a:off x="7516422" y="2194560"/>
            <a:ext cx="6750032" cy="5486400"/>
          </a:xfrm>
        </p:spPr>
        <p:txBody>
          <a:bodyPr>
            <a:normAutofit/>
          </a:bodyPr>
          <a:lstStyle>
            <a:lvl1pPr>
              <a:defRPr sz="3400"/>
            </a:lvl1pPr>
            <a:lvl2pPr>
              <a:defRPr sz="2900"/>
            </a:lvl2pPr>
            <a:lvl3pPr>
              <a:defRPr sz="2400"/>
            </a:lvl3pPr>
            <a:lvl4pPr>
              <a:defRPr sz="2200"/>
            </a:lvl4pPr>
            <a:lvl5pPr>
              <a:defRPr sz="2200"/>
            </a:lvl5pPr>
            <a:lvl6pPr>
              <a:defRPr sz="1700"/>
            </a:lvl6pPr>
            <a:lvl7pPr>
              <a:defRPr sz="1700"/>
            </a:lvl7pPr>
            <a:lvl8pPr>
              <a:defRPr sz="1700" baseline="0"/>
            </a:lvl8pPr>
            <a:lvl9pPr>
              <a:defRPr sz="17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7D6E5C1-171A-D444-BD6F-610FA63A6DA9}" type="datetime1">
              <a:rPr lang="en-US" smtClean="0"/>
              <a:t>12/4/23</a:t>
            </a:fld>
            <a:endParaRPr lang="bg-BG" dirty="0"/>
          </a:p>
        </p:txBody>
      </p:sp>
      <p:sp>
        <p:nvSpPr>
          <p:cNvPr id="8" name="Footer Placeholder 7"/>
          <p:cNvSpPr>
            <a:spLocks noGrp="1"/>
          </p:cNvSpPr>
          <p:nvPr>
            <p:ph type="ftr" sz="quarter" idx="11"/>
          </p:nvPr>
        </p:nvSpPr>
        <p:spPr/>
        <p:txBody>
          <a:bodyPr/>
          <a:lstStyle/>
          <a:p>
            <a:r>
              <a:rPr lang="en-US"/>
              <a:t>Statewide California Earthquake Center</a:t>
            </a:r>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uk-UA" smtClean="0"/>
              <a:pPr/>
              <a:t>‹#›</a:t>
            </a:fld>
            <a:endParaRPr lang="uk-UA" dirty="0"/>
          </a:p>
        </p:txBody>
      </p:sp>
    </p:spTree>
    <p:extLst>
      <p:ext uri="{BB962C8B-B14F-4D97-AF65-F5344CB8AC3E}">
        <p14:creationId xmlns:p14="http://schemas.microsoft.com/office/powerpoint/2010/main" val="86244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9" name="Rectangle 8"/>
          <p:cNvSpPr/>
          <p:nvPr userDrawn="1"/>
        </p:nvSpPr>
        <p:spPr>
          <a:xfrm>
            <a:off x="1" y="7875662"/>
            <a:ext cx="14630400" cy="353938"/>
          </a:xfrm>
          <a:prstGeom prst="rect">
            <a:avLst/>
          </a:prstGeom>
          <a:solidFill>
            <a:srgbClr val="9D17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208AFBF-535D-294A-8E65-E4ECAB8A5D11}" type="datetime1">
              <a:rPr lang="en-US" smtClean="0"/>
              <a:t>12/4/23</a:t>
            </a:fld>
            <a:endParaRPr lang="bg-BG" dirty="0"/>
          </a:p>
        </p:txBody>
      </p:sp>
      <p:sp>
        <p:nvSpPr>
          <p:cNvPr id="4" name="Footer Placeholder 3"/>
          <p:cNvSpPr>
            <a:spLocks noGrp="1"/>
          </p:cNvSpPr>
          <p:nvPr>
            <p:ph type="ftr" sz="quarter" idx="11"/>
          </p:nvPr>
        </p:nvSpPr>
        <p:spPr/>
        <p:txBody>
          <a:bodyPr/>
          <a:lstStyle/>
          <a:p>
            <a:r>
              <a:rPr lang="en-US"/>
              <a:t>Statewide California Earthquake Center</a:t>
            </a:r>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uk-UA" smtClean="0"/>
              <a:pPr/>
              <a:t>‹#›</a:t>
            </a:fld>
            <a:endParaRPr lang="uk-UA" dirty="0"/>
          </a:p>
        </p:txBody>
      </p:sp>
    </p:spTree>
    <p:extLst>
      <p:ext uri="{BB962C8B-B14F-4D97-AF65-F5344CB8AC3E}">
        <p14:creationId xmlns:p14="http://schemas.microsoft.com/office/powerpoint/2010/main" val="133622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8" name="Rectangle 7"/>
          <p:cNvSpPr/>
          <p:nvPr userDrawn="1"/>
        </p:nvSpPr>
        <p:spPr>
          <a:xfrm>
            <a:off x="1" y="7875662"/>
            <a:ext cx="14630400" cy="353938"/>
          </a:xfrm>
          <a:prstGeom prst="rect">
            <a:avLst/>
          </a:prstGeom>
          <a:solidFill>
            <a:srgbClr val="9D17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016BB26-0054-7042-87B7-AE6CC5B8B369}" type="datetime1">
              <a:rPr lang="en-US" smtClean="0"/>
              <a:t>12/4/23</a:t>
            </a:fld>
            <a:endParaRPr lang="bg-BG" dirty="0"/>
          </a:p>
        </p:txBody>
      </p:sp>
      <p:sp>
        <p:nvSpPr>
          <p:cNvPr id="3" name="Footer Placeholder 2"/>
          <p:cNvSpPr>
            <a:spLocks noGrp="1"/>
          </p:cNvSpPr>
          <p:nvPr>
            <p:ph type="ftr" sz="quarter" idx="11"/>
          </p:nvPr>
        </p:nvSpPr>
        <p:spPr/>
        <p:txBody>
          <a:bodyPr/>
          <a:lstStyle/>
          <a:p>
            <a:r>
              <a:rPr lang="en-US"/>
              <a:t>Statewide California Earthquake Center</a:t>
            </a:r>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uk-UA" smtClean="0"/>
              <a:pPr/>
              <a:t>‹#›</a:t>
            </a:fld>
            <a:endParaRPr lang="uk-UA" dirty="0"/>
          </a:p>
        </p:txBody>
      </p:sp>
    </p:spTree>
    <p:extLst>
      <p:ext uri="{BB962C8B-B14F-4D97-AF65-F5344CB8AC3E}">
        <p14:creationId xmlns:p14="http://schemas.microsoft.com/office/powerpoint/2010/main" val="255341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l="-8000" r="-11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5984" y="2500860"/>
            <a:ext cx="10734194" cy="1967789"/>
          </a:xfrm>
          <a:prstGeom prst="rect">
            <a:avLst/>
          </a:prstGeom>
        </p:spPr>
      </p:pic>
      <p:sp>
        <p:nvSpPr>
          <p:cNvPr id="29" name="Footer Placeholder 19"/>
          <p:cNvSpPr>
            <a:spLocks noGrp="1"/>
          </p:cNvSpPr>
          <p:nvPr>
            <p:ph type="ftr" sz="quarter" idx="11"/>
          </p:nvPr>
        </p:nvSpPr>
        <p:spPr>
          <a:xfrm>
            <a:off x="9235940" y="7735825"/>
            <a:ext cx="4939046" cy="438150"/>
          </a:xfrm>
        </p:spPr>
        <p:txBody>
          <a:bodyPr/>
          <a:lstStyle>
            <a:lvl1pPr>
              <a:defRPr sz="2200" b="1" i="1"/>
            </a:lvl1pPr>
          </a:lstStyle>
          <a:p>
            <a:r>
              <a:rPr lang="en-US"/>
              <a:t>Statewide California Earthquake Center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3949" y="329566"/>
            <a:ext cx="13902505" cy="767714"/>
          </a:xfrm>
          <a:prstGeom prst="rect">
            <a:avLst/>
          </a:prstGeom>
        </p:spPr>
        <p:txBody>
          <a:bodyPr vert="horz" lIns="109746" tIns="54873" rIns="109746" bIns="54873" rtlCol="0" anchor="t">
            <a:normAutofit/>
          </a:bodyPr>
          <a:lstStyle/>
          <a:p>
            <a:r>
              <a:rPr lang="en-US" dirty="0"/>
              <a:t>Click to edit Master title style</a:t>
            </a:r>
          </a:p>
        </p:txBody>
      </p:sp>
      <p:sp>
        <p:nvSpPr>
          <p:cNvPr id="3" name="Text Placeholder 2"/>
          <p:cNvSpPr>
            <a:spLocks noGrp="1"/>
          </p:cNvSpPr>
          <p:nvPr>
            <p:ph type="body" idx="1"/>
          </p:nvPr>
        </p:nvSpPr>
        <p:spPr>
          <a:xfrm>
            <a:off x="363949" y="1188720"/>
            <a:ext cx="13902505" cy="6492240"/>
          </a:xfrm>
          <a:prstGeom prst="rect">
            <a:avLst/>
          </a:prstGeom>
        </p:spPr>
        <p:txBody>
          <a:bodyPr vert="horz" lIns="109746" tIns="54873" rIns="109746" bIns="54873"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272486" y="7945169"/>
            <a:ext cx="1675947" cy="217169"/>
          </a:xfrm>
          <a:prstGeom prst="rect">
            <a:avLst/>
          </a:prstGeom>
        </p:spPr>
        <p:txBody>
          <a:bodyPr vert="horz" lIns="109746" tIns="54873" rIns="109746" bIns="54873" rtlCol="0" anchor="ctr"/>
          <a:lstStyle>
            <a:lvl1pPr algn="l">
              <a:defRPr sz="1700" i="0">
                <a:solidFill>
                  <a:srgbClr val="FFFFFF"/>
                </a:solidFill>
                <a:latin typeface="Arial" charset="0"/>
                <a:ea typeface="Arial" charset="0"/>
                <a:cs typeface="Arial" charset="0"/>
              </a:defRPr>
            </a:lvl1pPr>
          </a:lstStyle>
          <a:p>
            <a:fld id="{526F1683-88E7-3F43-AA8F-FE5A7E0A5E26}" type="datetime1">
              <a:rPr lang="en-US" smtClean="0"/>
              <a:t>12/4/23</a:t>
            </a:fld>
            <a:endParaRPr lang="bg-BG" dirty="0"/>
          </a:p>
        </p:txBody>
      </p:sp>
      <p:sp>
        <p:nvSpPr>
          <p:cNvPr id="6" name="Slide Number Placeholder 5"/>
          <p:cNvSpPr>
            <a:spLocks noGrp="1"/>
          </p:cNvSpPr>
          <p:nvPr>
            <p:ph type="sldNum" sz="quarter" idx="4"/>
          </p:nvPr>
        </p:nvSpPr>
        <p:spPr>
          <a:xfrm>
            <a:off x="13077421" y="7945169"/>
            <a:ext cx="1371957" cy="217169"/>
          </a:xfrm>
          <a:prstGeom prst="rect">
            <a:avLst/>
          </a:prstGeom>
        </p:spPr>
        <p:txBody>
          <a:bodyPr vert="horz" lIns="109746" tIns="54873" rIns="109746" bIns="54873" rtlCol="0" anchor="ctr"/>
          <a:lstStyle>
            <a:lvl1pPr algn="r">
              <a:defRPr sz="1700">
                <a:solidFill>
                  <a:srgbClr val="FFFFFF"/>
                </a:solidFill>
                <a:latin typeface="Arial" charset="0"/>
                <a:ea typeface="Arial" charset="0"/>
                <a:cs typeface="Arial" charset="0"/>
              </a:defRPr>
            </a:lvl1pPr>
          </a:lstStyle>
          <a:p>
            <a:fld id="{F36C87F6-986D-49E6-AF40-1B3A1EE8064D}" type="slidenum">
              <a:rPr lang="uk-UA" smtClean="0"/>
              <a:pPr/>
              <a:t>‹#›</a:t>
            </a:fld>
            <a:endParaRPr lang="uk-UA" dirty="0"/>
          </a:p>
        </p:txBody>
      </p:sp>
      <p:sp>
        <p:nvSpPr>
          <p:cNvPr id="20" name="Footer Placeholder 19"/>
          <p:cNvSpPr>
            <a:spLocks noGrp="1"/>
          </p:cNvSpPr>
          <p:nvPr>
            <p:ph type="ftr" sz="quarter" idx="3"/>
          </p:nvPr>
        </p:nvSpPr>
        <p:spPr>
          <a:xfrm>
            <a:off x="4845678" y="7834678"/>
            <a:ext cx="4939046" cy="438150"/>
          </a:xfrm>
          <a:prstGeom prst="rect">
            <a:avLst/>
          </a:prstGeom>
        </p:spPr>
        <p:txBody>
          <a:bodyPr vert="horz" lIns="109746" tIns="54873" rIns="109746" bIns="54873" rtlCol="0" anchor="ctr"/>
          <a:lstStyle>
            <a:lvl1pPr algn="ctr">
              <a:defRPr sz="1700" b="1" i="1">
                <a:solidFill>
                  <a:srgbClr val="FFFFFF"/>
                </a:solidFill>
                <a:latin typeface="Times" charset="0"/>
                <a:ea typeface="Times" charset="0"/>
                <a:cs typeface="Times" charset="0"/>
              </a:defRPr>
            </a:lvl1pPr>
          </a:lstStyle>
          <a:p>
            <a:r>
              <a:rPr lang="en-US"/>
              <a:t>Statewide California Earthquake Center</a:t>
            </a:r>
            <a:endParaRPr lang="en-US"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2" r:id="rId3"/>
    <p:sldLayoutId id="2147483653" r:id="rId4"/>
    <p:sldLayoutId id="2147483654" r:id="rId5"/>
    <p:sldLayoutId id="2147483655" r:id="rId6"/>
    <p:sldLayoutId id="2147483660" r:id="rId7"/>
  </p:sldLayoutIdLst>
  <p:hf hdr="0" dt="0"/>
  <p:txStyles>
    <p:titleStyle>
      <a:lvl1pPr algn="ctr" defTabSz="1097463" rtl="0" eaLnBrk="1" latinLnBrk="0" hangingPunct="1">
        <a:lnSpc>
          <a:spcPct val="90000"/>
        </a:lnSpc>
        <a:spcBef>
          <a:spcPct val="0"/>
        </a:spcBef>
        <a:buNone/>
        <a:defRPr sz="5300" b="1" i="1" kern="1200" cap="none" baseline="0">
          <a:solidFill>
            <a:srgbClr val="9D171E"/>
          </a:solidFill>
          <a:latin typeface="Times" charset="0"/>
          <a:ea typeface="Times" charset="0"/>
          <a:cs typeface="Times" charset="0"/>
        </a:defRPr>
      </a:lvl1pPr>
    </p:titleStyle>
    <p:bodyStyle>
      <a:lvl1pPr marL="280082" indent="-270555" algn="l" defTabSz="1097463" rtl="0" eaLnBrk="1" latinLnBrk="0" hangingPunct="1">
        <a:lnSpc>
          <a:spcPct val="100000"/>
        </a:lnSpc>
        <a:spcBef>
          <a:spcPts val="2160"/>
        </a:spcBef>
        <a:buClr>
          <a:schemeClr val="tx1"/>
        </a:buClr>
        <a:buSzPct val="90000"/>
        <a:buFont typeface="Arial" pitchFamily="34" charset="0"/>
        <a:buChar char="•"/>
        <a:tabLst/>
        <a:defRPr sz="3400" kern="1200">
          <a:solidFill>
            <a:sysClr val="windowText" lastClr="000000"/>
          </a:solidFill>
          <a:latin typeface="Arial" charset="0"/>
          <a:ea typeface="Arial" charset="0"/>
          <a:cs typeface="Arial" charset="0"/>
        </a:defRPr>
      </a:lvl1pPr>
      <a:lvl2pPr marL="483951" indent="-203870" algn="l" defTabSz="1097463" rtl="0" eaLnBrk="1" latinLnBrk="0" hangingPunct="1">
        <a:lnSpc>
          <a:spcPct val="100000"/>
        </a:lnSpc>
        <a:spcBef>
          <a:spcPts val="720"/>
        </a:spcBef>
        <a:buClr>
          <a:schemeClr val="tx1"/>
        </a:buClr>
        <a:buSzPct val="80000"/>
        <a:buFont typeface="Arial" charset="0"/>
        <a:buChar char="•"/>
        <a:tabLst/>
        <a:defRPr sz="2900" kern="1200">
          <a:solidFill>
            <a:sysClr val="windowText" lastClr="000000"/>
          </a:solidFill>
          <a:latin typeface="Arial" charset="0"/>
          <a:ea typeface="Arial" charset="0"/>
          <a:cs typeface="Arial" charset="0"/>
        </a:defRPr>
      </a:lvl2pPr>
      <a:lvl3pPr marL="825003" indent="-222923" algn="l" defTabSz="1097463" rtl="0" eaLnBrk="1" latinLnBrk="0" hangingPunct="1">
        <a:lnSpc>
          <a:spcPct val="100000"/>
        </a:lnSpc>
        <a:spcBef>
          <a:spcPts val="720"/>
        </a:spcBef>
        <a:buClr>
          <a:schemeClr val="tx1"/>
        </a:buClr>
        <a:buSzPct val="80000"/>
        <a:buFont typeface="Arial" pitchFamily="34" charset="0"/>
        <a:buChar char="•"/>
        <a:tabLst/>
        <a:defRPr sz="2400" kern="1200">
          <a:solidFill>
            <a:sysClr val="windowText" lastClr="000000"/>
          </a:solidFill>
          <a:latin typeface="Arial" charset="0"/>
          <a:ea typeface="Arial" charset="0"/>
          <a:cs typeface="Arial" charset="0"/>
        </a:defRPr>
      </a:lvl3pPr>
      <a:lvl4pPr marL="1105084" indent="-228638" algn="l" defTabSz="1097463" rtl="0" eaLnBrk="1" latinLnBrk="0" hangingPunct="1">
        <a:lnSpc>
          <a:spcPct val="100000"/>
        </a:lnSpc>
        <a:spcBef>
          <a:spcPts val="720"/>
        </a:spcBef>
        <a:buClr>
          <a:schemeClr val="tx1"/>
        </a:buClr>
        <a:buSzPct val="80000"/>
        <a:buFont typeface="Arial" pitchFamily="34" charset="0"/>
        <a:buChar char="•"/>
        <a:tabLst/>
        <a:defRPr sz="2200" kern="1200">
          <a:solidFill>
            <a:sysClr val="windowText" lastClr="000000"/>
          </a:solidFill>
          <a:latin typeface="Arial" charset="0"/>
          <a:ea typeface="Arial" charset="0"/>
          <a:cs typeface="Arial" charset="0"/>
        </a:defRPr>
      </a:lvl4pPr>
      <a:lvl5pPr marL="1377545" indent="-226733" algn="l" defTabSz="1097463" rtl="0" eaLnBrk="1" latinLnBrk="0" hangingPunct="1">
        <a:lnSpc>
          <a:spcPct val="100000"/>
        </a:lnSpc>
        <a:spcBef>
          <a:spcPts val="720"/>
        </a:spcBef>
        <a:buClr>
          <a:schemeClr val="tx1"/>
        </a:buClr>
        <a:buSzPct val="80000"/>
        <a:buFont typeface="Arial" pitchFamily="34" charset="0"/>
        <a:buChar char="•"/>
        <a:tabLst/>
        <a:defRPr sz="2200" kern="1200">
          <a:solidFill>
            <a:sysClr val="windowText" lastClr="000000"/>
          </a:solidFill>
          <a:latin typeface="Arial" charset="0"/>
          <a:ea typeface="Arial" charset="0"/>
          <a:cs typeface="Arial" charset="0"/>
        </a:defRPr>
      </a:lvl5pPr>
      <a:lvl6pPr marL="1701067" indent="-274366" algn="l" defTabSz="1097463" rtl="0" eaLnBrk="1" latinLnBrk="0" hangingPunct="1">
        <a:spcBef>
          <a:spcPts val="720"/>
        </a:spcBef>
        <a:buSzPct val="80000"/>
        <a:buFont typeface="Arial" pitchFamily="34" charset="0"/>
        <a:buChar char="•"/>
        <a:defRPr sz="1900" kern="1200">
          <a:solidFill>
            <a:schemeClr val="tx1"/>
          </a:solidFill>
          <a:latin typeface="+mn-lt"/>
          <a:ea typeface="+mn-ea"/>
          <a:cs typeface="+mn-cs"/>
        </a:defRPr>
      </a:lvl6pPr>
      <a:lvl7pPr marL="1975433" indent="-274366" algn="l" defTabSz="1097463" rtl="0" eaLnBrk="1" latinLnBrk="0" hangingPunct="1">
        <a:spcBef>
          <a:spcPts val="720"/>
        </a:spcBef>
        <a:buSzPct val="80000"/>
        <a:buFont typeface="Arial" pitchFamily="34" charset="0"/>
        <a:buChar char="•"/>
        <a:defRPr sz="1900" kern="1200">
          <a:solidFill>
            <a:schemeClr val="tx1"/>
          </a:solidFill>
          <a:latin typeface="+mn-lt"/>
          <a:ea typeface="+mn-ea"/>
          <a:cs typeface="+mn-cs"/>
        </a:defRPr>
      </a:lvl7pPr>
      <a:lvl8pPr marL="2249799" indent="-274366" algn="l" defTabSz="1097463" rtl="0" eaLnBrk="1" latinLnBrk="0" hangingPunct="1">
        <a:spcBef>
          <a:spcPts val="720"/>
        </a:spcBef>
        <a:buSzPct val="80000"/>
        <a:buFont typeface="Arial" pitchFamily="34" charset="0"/>
        <a:buChar char="•"/>
        <a:defRPr sz="1900" kern="1200">
          <a:solidFill>
            <a:schemeClr val="tx1"/>
          </a:solidFill>
          <a:latin typeface="+mn-lt"/>
          <a:ea typeface="+mn-ea"/>
          <a:cs typeface="+mn-cs"/>
        </a:defRPr>
      </a:lvl8pPr>
      <a:lvl9pPr marL="2524165"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9pPr>
    </p:bodyStyle>
    <p:otherStyle>
      <a:defPPr>
        <a:defRPr/>
      </a:defPPr>
      <a:lvl1pPr marL="0" algn="l" defTabSz="1097463" rtl="0" eaLnBrk="1" latinLnBrk="0" hangingPunct="1">
        <a:defRPr sz="2200" kern="1200">
          <a:solidFill>
            <a:schemeClr val="tx1"/>
          </a:solidFill>
          <a:latin typeface="+mn-lt"/>
          <a:ea typeface="+mn-ea"/>
          <a:cs typeface="+mn-cs"/>
        </a:defRPr>
      </a:lvl1pPr>
      <a:lvl2pPr marL="548731" algn="l" defTabSz="1097463" rtl="0" eaLnBrk="1" latinLnBrk="0" hangingPunct="1">
        <a:defRPr sz="2200" kern="1200">
          <a:solidFill>
            <a:schemeClr val="tx1"/>
          </a:solidFill>
          <a:latin typeface="+mn-lt"/>
          <a:ea typeface="+mn-ea"/>
          <a:cs typeface="+mn-cs"/>
        </a:defRPr>
      </a:lvl2pPr>
      <a:lvl3pPr marL="1097463" algn="l" defTabSz="1097463" rtl="0" eaLnBrk="1" latinLnBrk="0" hangingPunct="1">
        <a:defRPr sz="2200" kern="1200">
          <a:solidFill>
            <a:schemeClr val="tx1"/>
          </a:solidFill>
          <a:latin typeface="+mn-lt"/>
          <a:ea typeface="+mn-ea"/>
          <a:cs typeface="+mn-cs"/>
        </a:defRPr>
      </a:lvl3pPr>
      <a:lvl4pPr marL="1646194" algn="l" defTabSz="1097463" rtl="0" eaLnBrk="1" latinLnBrk="0" hangingPunct="1">
        <a:defRPr sz="2200" kern="1200">
          <a:solidFill>
            <a:schemeClr val="tx1"/>
          </a:solidFill>
          <a:latin typeface="+mn-lt"/>
          <a:ea typeface="+mn-ea"/>
          <a:cs typeface="+mn-cs"/>
        </a:defRPr>
      </a:lvl4pPr>
      <a:lvl5pPr marL="2194926" algn="l" defTabSz="1097463" rtl="0" eaLnBrk="1" latinLnBrk="0" hangingPunct="1">
        <a:defRPr sz="2200" kern="1200">
          <a:solidFill>
            <a:schemeClr val="tx1"/>
          </a:solidFill>
          <a:latin typeface="+mn-lt"/>
          <a:ea typeface="+mn-ea"/>
          <a:cs typeface="+mn-cs"/>
        </a:defRPr>
      </a:lvl5pPr>
      <a:lvl6pPr marL="2743657" algn="l" defTabSz="1097463" rtl="0" eaLnBrk="1" latinLnBrk="0" hangingPunct="1">
        <a:defRPr sz="2200" kern="1200">
          <a:solidFill>
            <a:schemeClr val="tx1"/>
          </a:solidFill>
          <a:latin typeface="+mn-lt"/>
          <a:ea typeface="+mn-ea"/>
          <a:cs typeface="+mn-cs"/>
        </a:defRPr>
      </a:lvl6pPr>
      <a:lvl7pPr marL="3292389" algn="l" defTabSz="1097463" rtl="0" eaLnBrk="1" latinLnBrk="0" hangingPunct="1">
        <a:defRPr sz="2200" kern="1200">
          <a:solidFill>
            <a:schemeClr val="tx1"/>
          </a:solidFill>
          <a:latin typeface="+mn-lt"/>
          <a:ea typeface="+mn-ea"/>
          <a:cs typeface="+mn-cs"/>
        </a:defRPr>
      </a:lvl7pPr>
      <a:lvl8pPr marL="3841120" algn="l" defTabSz="1097463" rtl="0" eaLnBrk="1" latinLnBrk="0" hangingPunct="1">
        <a:defRPr sz="2200" kern="1200">
          <a:solidFill>
            <a:schemeClr val="tx1"/>
          </a:solidFill>
          <a:latin typeface="+mn-lt"/>
          <a:ea typeface="+mn-ea"/>
          <a:cs typeface="+mn-cs"/>
        </a:defRPr>
      </a:lvl8pPr>
      <a:lvl9pPr marL="4389852" algn="l" defTabSz="1097463"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SCECcode/bbp/wiki/Methods-and-Modules"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SCECcode/bbp"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github.com/SCECcode/gmsvtoolk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1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 y="1143000"/>
            <a:ext cx="14097000" cy="3200400"/>
          </a:xfrm>
        </p:spPr>
        <p:txBody>
          <a:bodyPr>
            <a:normAutofit/>
          </a:bodyPr>
          <a:lstStyle/>
          <a:p>
            <a:r>
              <a:rPr lang="en-US" dirty="0"/>
              <a:t>SCEC Broadband Ground Motion Simulation and Validation Developments</a:t>
            </a:r>
          </a:p>
        </p:txBody>
      </p:sp>
      <p:sp>
        <p:nvSpPr>
          <p:cNvPr id="3" name="Subtitle 2"/>
          <p:cNvSpPr>
            <a:spLocks noGrp="1"/>
          </p:cNvSpPr>
          <p:nvPr>
            <p:ph type="subTitle" idx="1"/>
          </p:nvPr>
        </p:nvSpPr>
        <p:spPr>
          <a:xfrm>
            <a:off x="1461516" y="4312920"/>
            <a:ext cx="11707368" cy="2468880"/>
          </a:xfrm>
        </p:spPr>
        <p:txBody>
          <a:bodyPr>
            <a:normAutofit/>
          </a:bodyPr>
          <a:lstStyle/>
          <a:p>
            <a:r>
              <a:rPr lang="en-US" sz="4000" dirty="0"/>
              <a:t>Philip Maechling</a:t>
            </a:r>
          </a:p>
          <a:p>
            <a:r>
              <a:rPr lang="en-US" sz="4000" dirty="0"/>
              <a:t>Fabio Silva</a:t>
            </a:r>
          </a:p>
          <a:p>
            <a:endParaRPr lang="en-US" dirty="0"/>
          </a:p>
          <a:p>
            <a:pPr algn="r"/>
            <a:r>
              <a:rPr lang="en-US" dirty="0"/>
              <a:t>4 December 2023</a:t>
            </a:r>
          </a:p>
        </p:txBody>
      </p:sp>
      <p:sp>
        <p:nvSpPr>
          <p:cNvPr id="4" name="Footer Placeholder 3"/>
          <p:cNvSpPr>
            <a:spLocks noGrp="1"/>
          </p:cNvSpPr>
          <p:nvPr>
            <p:ph type="ftr" sz="quarter" idx="11"/>
          </p:nvPr>
        </p:nvSpPr>
        <p:spPr/>
        <p:txBody>
          <a:bodyPr/>
          <a:lstStyle/>
          <a:p>
            <a:r>
              <a:rPr lang="en-US" dirty="0"/>
              <a:t>Statewide California Earthquake Center</a:t>
            </a:r>
          </a:p>
        </p:txBody>
      </p:sp>
    </p:spTree>
    <p:extLst>
      <p:ext uri="{BB962C8B-B14F-4D97-AF65-F5344CB8AC3E}">
        <p14:creationId xmlns:p14="http://schemas.microsoft.com/office/powerpoint/2010/main" val="191683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Broadband Platform Validation Events</a:t>
            </a:r>
          </a:p>
        </p:txBody>
      </p:sp>
      <p:sp>
        <p:nvSpPr>
          <p:cNvPr id="3" name="Content Placeholder 2"/>
          <p:cNvSpPr>
            <a:spLocks noGrp="1"/>
          </p:cNvSpPr>
          <p:nvPr>
            <p:ph idx="1"/>
          </p:nvPr>
        </p:nvSpPr>
        <p:spPr>
          <a:xfrm>
            <a:off x="1752600" y="1188720"/>
            <a:ext cx="4739640" cy="6492240"/>
          </a:xfrm>
        </p:spPr>
        <p:txBody>
          <a:bodyPr>
            <a:noAutofit/>
          </a:bodyPr>
          <a:lstStyle/>
          <a:p>
            <a:r>
              <a:rPr lang="en-US" sz="2760" dirty="0"/>
              <a:t>California</a:t>
            </a:r>
          </a:p>
          <a:p>
            <a:pPr lvl="1"/>
            <a:r>
              <a:rPr lang="en-US" sz="2260" dirty="0"/>
              <a:t>Alum Rock Mw 5.45</a:t>
            </a:r>
          </a:p>
          <a:p>
            <a:pPr lvl="1"/>
            <a:r>
              <a:rPr lang="en-US" sz="2260" dirty="0"/>
              <a:t>Chino Hills Mw 5.39</a:t>
            </a:r>
          </a:p>
          <a:p>
            <a:pPr lvl="1"/>
            <a:r>
              <a:rPr lang="en-US" sz="2260" dirty="0">
                <a:solidFill>
                  <a:schemeClr val="accent2"/>
                </a:solidFill>
              </a:rPr>
              <a:t>Hector Mine Mw 7.13</a:t>
            </a:r>
          </a:p>
          <a:p>
            <a:pPr lvl="1"/>
            <a:r>
              <a:rPr lang="en-US" sz="2260" dirty="0">
                <a:solidFill>
                  <a:schemeClr val="tx1"/>
                </a:solidFill>
              </a:rPr>
              <a:t>Landers Mw Mw 7.22*</a:t>
            </a:r>
          </a:p>
          <a:p>
            <a:pPr lvl="1"/>
            <a:r>
              <a:rPr lang="en-US" sz="2260" dirty="0"/>
              <a:t>Loma </a:t>
            </a:r>
            <a:r>
              <a:rPr lang="en-US" sz="2260" dirty="0" err="1"/>
              <a:t>Prieta</a:t>
            </a:r>
            <a:r>
              <a:rPr lang="en-US" sz="2260" dirty="0"/>
              <a:t> Mw 6.94</a:t>
            </a:r>
          </a:p>
          <a:p>
            <a:pPr lvl="1"/>
            <a:r>
              <a:rPr lang="en-US" sz="2260" dirty="0"/>
              <a:t>North Palm Springs Mw 6.12</a:t>
            </a:r>
          </a:p>
          <a:p>
            <a:pPr lvl="1"/>
            <a:r>
              <a:rPr lang="en-US" sz="2260" dirty="0"/>
              <a:t>Northridge Mw 6.73</a:t>
            </a:r>
          </a:p>
          <a:p>
            <a:pPr lvl="1"/>
            <a:r>
              <a:rPr lang="en-US" sz="2260" dirty="0"/>
              <a:t>Parkfield Mw 6.0</a:t>
            </a:r>
          </a:p>
          <a:p>
            <a:pPr lvl="1"/>
            <a:r>
              <a:rPr lang="en-US" sz="2260" dirty="0">
                <a:solidFill>
                  <a:schemeClr val="accent2"/>
                </a:solidFill>
              </a:rPr>
              <a:t>Ridgecrest A Mw 6.47</a:t>
            </a:r>
          </a:p>
          <a:p>
            <a:pPr lvl="1"/>
            <a:r>
              <a:rPr lang="en-US" sz="2260" dirty="0">
                <a:solidFill>
                  <a:schemeClr val="accent2"/>
                </a:solidFill>
              </a:rPr>
              <a:t>Ridgecrest B Mw 5.4</a:t>
            </a:r>
          </a:p>
          <a:p>
            <a:pPr lvl="1"/>
            <a:r>
              <a:rPr lang="en-US" sz="2260" dirty="0">
                <a:solidFill>
                  <a:schemeClr val="accent2"/>
                </a:solidFill>
              </a:rPr>
              <a:t>Ridgecrest C Mw 7.08*</a:t>
            </a:r>
          </a:p>
          <a:p>
            <a:pPr lvl="1"/>
            <a:r>
              <a:rPr lang="en-US" sz="2260" dirty="0">
                <a:solidFill>
                  <a:schemeClr val="tx1"/>
                </a:solidFill>
              </a:rPr>
              <a:t>San Simeon Mw 6.6*</a:t>
            </a:r>
          </a:p>
          <a:p>
            <a:pPr lvl="1"/>
            <a:r>
              <a:rPr lang="en-US" sz="2260" dirty="0"/>
              <a:t>Whittier Narrows Mw 5.89</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9</a:t>
            </a:fld>
            <a:endParaRPr lang="uk-UA" dirty="0"/>
          </a:p>
        </p:txBody>
      </p:sp>
      <p:sp>
        <p:nvSpPr>
          <p:cNvPr id="9" name="Content Placeholder 2">
            <a:extLst>
              <a:ext uri="{FF2B5EF4-FFF2-40B4-BE49-F238E27FC236}">
                <a16:creationId xmlns:a16="http://schemas.microsoft.com/office/drawing/2014/main" id="{C92765B8-E7FF-9B4E-BE27-9F344E7CBB0B}"/>
              </a:ext>
            </a:extLst>
          </p:cNvPr>
          <p:cNvSpPr txBox="1">
            <a:spLocks/>
          </p:cNvSpPr>
          <p:nvPr/>
        </p:nvSpPr>
        <p:spPr>
          <a:xfrm>
            <a:off x="8214360" y="1180147"/>
            <a:ext cx="4739640" cy="5601653"/>
          </a:xfrm>
          <a:prstGeom prst="rect">
            <a:avLst/>
          </a:prstGeom>
        </p:spPr>
        <p:txBody>
          <a:bodyPr vert="horz" lIns="109746" tIns="54873" rIns="109746" bIns="54873" rtlCol="0">
            <a:noAutofit/>
          </a:bodyPr>
          <a:lstStyle>
            <a:lvl1pPr marL="280082" indent="-270555" algn="l" defTabSz="1097463" rtl="0" eaLnBrk="1" latinLnBrk="0" hangingPunct="1">
              <a:lnSpc>
                <a:spcPct val="100000"/>
              </a:lnSpc>
              <a:spcBef>
                <a:spcPts val="2160"/>
              </a:spcBef>
              <a:buClr>
                <a:schemeClr val="tx1"/>
              </a:buClr>
              <a:buSzPct val="90000"/>
              <a:buFont typeface="Arial" pitchFamily="34" charset="0"/>
              <a:buChar char="•"/>
              <a:tabLst/>
              <a:defRPr sz="3400" kern="1200">
                <a:solidFill>
                  <a:sysClr val="windowText" lastClr="000000"/>
                </a:solidFill>
                <a:latin typeface="Arial" charset="0"/>
                <a:ea typeface="Arial" charset="0"/>
                <a:cs typeface="Arial" charset="0"/>
              </a:defRPr>
            </a:lvl1pPr>
            <a:lvl2pPr marL="483951" indent="-203870" algn="l" defTabSz="1097463" rtl="0" eaLnBrk="1" latinLnBrk="0" hangingPunct="1">
              <a:lnSpc>
                <a:spcPct val="100000"/>
              </a:lnSpc>
              <a:spcBef>
                <a:spcPts val="720"/>
              </a:spcBef>
              <a:buClr>
                <a:schemeClr val="tx1"/>
              </a:buClr>
              <a:buSzPct val="80000"/>
              <a:buFont typeface="Arial" charset="0"/>
              <a:buChar char="•"/>
              <a:tabLst/>
              <a:defRPr sz="2900" kern="1200">
                <a:solidFill>
                  <a:sysClr val="windowText" lastClr="000000"/>
                </a:solidFill>
                <a:latin typeface="Arial" charset="0"/>
                <a:ea typeface="Arial" charset="0"/>
                <a:cs typeface="Arial" charset="0"/>
              </a:defRPr>
            </a:lvl2pPr>
            <a:lvl3pPr marL="825003" indent="-222923" algn="l" defTabSz="1097463" rtl="0" eaLnBrk="1" latinLnBrk="0" hangingPunct="1">
              <a:lnSpc>
                <a:spcPct val="100000"/>
              </a:lnSpc>
              <a:spcBef>
                <a:spcPts val="720"/>
              </a:spcBef>
              <a:buClr>
                <a:schemeClr val="tx1"/>
              </a:buClr>
              <a:buSzPct val="80000"/>
              <a:buFont typeface="Arial" pitchFamily="34" charset="0"/>
              <a:buChar char="•"/>
              <a:tabLst/>
              <a:defRPr sz="2400" kern="1200">
                <a:solidFill>
                  <a:sysClr val="windowText" lastClr="000000"/>
                </a:solidFill>
                <a:latin typeface="Arial" charset="0"/>
                <a:ea typeface="Arial" charset="0"/>
                <a:cs typeface="Arial" charset="0"/>
              </a:defRPr>
            </a:lvl3pPr>
            <a:lvl4pPr marL="1105084" indent="-228638" algn="l" defTabSz="1097463" rtl="0" eaLnBrk="1" latinLnBrk="0" hangingPunct="1">
              <a:lnSpc>
                <a:spcPct val="100000"/>
              </a:lnSpc>
              <a:spcBef>
                <a:spcPts val="720"/>
              </a:spcBef>
              <a:buClr>
                <a:schemeClr val="tx1"/>
              </a:buClr>
              <a:buSzPct val="80000"/>
              <a:buFont typeface="Arial" pitchFamily="34" charset="0"/>
              <a:buChar char="•"/>
              <a:tabLst/>
              <a:defRPr sz="2200" kern="1200">
                <a:solidFill>
                  <a:sysClr val="windowText" lastClr="000000"/>
                </a:solidFill>
                <a:latin typeface="Arial" charset="0"/>
                <a:ea typeface="Arial" charset="0"/>
                <a:cs typeface="Arial" charset="0"/>
              </a:defRPr>
            </a:lvl4pPr>
            <a:lvl5pPr marL="1377545" indent="-226733" algn="l" defTabSz="1097463" rtl="0" eaLnBrk="1" latinLnBrk="0" hangingPunct="1">
              <a:lnSpc>
                <a:spcPct val="100000"/>
              </a:lnSpc>
              <a:spcBef>
                <a:spcPts val="720"/>
              </a:spcBef>
              <a:buClr>
                <a:schemeClr val="tx1"/>
              </a:buClr>
              <a:buSzPct val="80000"/>
              <a:buFont typeface="Arial" pitchFamily="34" charset="0"/>
              <a:buChar char="•"/>
              <a:tabLst/>
              <a:defRPr sz="2200" kern="1200">
                <a:solidFill>
                  <a:sysClr val="windowText" lastClr="000000"/>
                </a:solidFill>
                <a:latin typeface="Arial" charset="0"/>
                <a:ea typeface="Arial" charset="0"/>
                <a:cs typeface="Arial" charset="0"/>
              </a:defRPr>
            </a:lvl5pPr>
            <a:lvl6pPr marL="1701067" indent="-274366" algn="l" defTabSz="1097463" rtl="0" eaLnBrk="1" latinLnBrk="0" hangingPunct="1">
              <a:spcBef>
                <a:spcPts val="720"/>
              </a:spcBef>
              <a:buSzPct val="80000"/>
              <a:buFont typeface="Arial" pitchFamily="34" charset="0"/>
              <a:buChar char="•"/>
              <a:defRPr sz="1900" kern="1200">
                <a:solidFill>
                  <a:schemeClr val="tx1"/>
                </a:solidFill>
                <a:latin typeface="+mn-lt"/>
                <a:ea typeface="+mn-ea"/>
                <a:cs typeface="+mn-cs"/>
              </a:defRPr>
            </a:lvl6pPr>
            <a:lvl7pPr marL="1975433"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7pPr>
            <a:lvl8pPr marL="2249799"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8pPr>
            <a:lvl9pPr marL="2524165"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9pPr>
          </a:lstStyle>
          <a:p>
            <a:r>
              <a:rPr lang="en-US" sz="2760" dirty="0"/>
              <a:t>Japan</a:t>
            </a:r>
          </a:p>
          <a:p>
            <a:pPr lvl="1"/>
            <a:r>
              <a:rPr lang="en-US" sz="2260" dirty="0"/>
              <a:t>Chuetsu-Oki Mw 6.69</a:t>
            </a:r>
          </a:p>
          <a:p>
            <a:pPr lvl="1"/>
            <a:r>
              <a:rPr lang="en-US" sz="2260" dirty="0"/>
              <a:t>Iwate Mw 6.9</a:t>
            </a:r>
          </a:p>
          <a:p>
            <a:pPr lvl="1"/>
            <a:r>
              <a:rPr lang="en-US" sz="2260" dirty="0"/>
              <a:t>Niigata Mw 6.65</a:t>
            </a:r>
          </a:p>
          <a:p>
            <a:pPr lvl="1"/>
            <a:r>
              <a:rPr lang="en-US" sz="2260" dirty="0"/>
              <a:t>Tottori Mw 6.59</a:t>
            </a:r>
            <a:endParaRPr lang="en-US" sz="2280" dirty="0"/>
          </a:p>
          <a:p>
            <a:r>
              <a:rPr lang="en-US" sz="2760" dirty="0"/>
              <a:t>Italy</a:t>
            </a:r>
          </a:p>
          <a:p>
            <a:pPr lvl="1"/>
            <a:r>
              <a:rPr lang="en-US" sz="2260" dirty="0">
                <a:solidFill>
                  <a:schemeClr val="accent2"/>
                </a:solidFill>
              </a:rPr>
              <a:t>L’Aquila Mw 6.29</a:t>
            </a:r>
            <a:endParaRPr lang="en-US" sz="2280" dirty="0">
              <a:solidFill>
                <a:schemeClr val="accent2"/>
              </a:solidFill>
            </a:endParaRPr>
          </a:p>
          <a:p>
            <a:r>
              <a:rPr lang="en-US" sz="2760" dirty="0"/>
              <a:t>Eastern North America</a:t>
            </a:r>
          </a:p>
          <a:p>
            <a:pPr lvl="1"/>
            <a:r>
              <a:rPr lang="en-US" sz="2280" dirty="0"/>
              <a:t>Mineral Mw 5.68</a:t>
            </a:r>
          </a:p>
          <a:p>
            <a:pPr lvl="1"/>
            <a:r>
              <a:rPr lang="en-US" sz="2280" dirty="0" err="1"/>
              <a:t>Riviere</a:t>
            </a:r>
            <a:r>
              <a:rPr lang="en-US" sz="2280" dirty="0"/>
              <a:t>-du-Loup Mw 4.6</a:t>
            </a:r>
          </a:p>
          <a:p>
            <a:pPr lvl="1"/>
            <a:r>
              <a:rPr lang="en-US" sz="2280" dirty="0"/>
              <a:t>Saguenay Mw 5.81</a:t>
            </a:r>
          </a:p>
        </p:txBody>
      </p:sp>
      <p:sp>
        <p:nvSpPr>
          <p:cNvPr id="10" name="TextBox 9">
            <a:extLst>
              <a:ext uri="{FF2B5EF4-FFF2-40B4-BE49-F238E27FC236}">
                <a16:creationId xmlns:a16="http://schemas.microsoft.com/office/drawing/2014/main" id="{B012E59C-6201-9A4D-867F-799D930192BF}"/>
              </a:ext>
            </a:extLst>
          </p:cNvPr>
          <p:cNvSpPr txBox="1"/>
          <p:nvPr/>
        </p:nvSpPr>
        <p:spPr>
          <a:xfrm>
            <a:off x="5893713" y="6634349"/>
            <a:ext cx="8736687" cy="1200329"/>
          </a:xfrm>
          <a:prstGeom prst="rect">
            <a:avLst/>
          </a:prstGeom>
          <a:noFill/>
        </p:spPr>
        <p:txBody>
          <a:bodyPr wrap="none" rtlCol="0">
            <a:spAutoFit/>
          </a:bodyPr>
          <a:lstStyle/>
          <a:p>
            <a:pPr>
              <a:lnSpc>
                <a:spcPct val="90000"/>
              </a:lnSpc>
            </a:pPr>
            <a:r>
              <a:rPr lang="en-US" sz="3200" dirty="0"/>
              <a:t>*</a:t>
            </a:r>
            <a:r>
              <a:rPr lang="en-US" sz="2400" dirty="0"/>
              <a:t>Available as single or multi-segment ruptures</a:t>
            </a:r>
          </a:p>
          <a:p>
            <a:pPr>
              <a:lnSpc>
                <a:spcPct val="90000"/>
              </a:lnSpc>
            </a:pPr>
            <a:r>
              <a:rPr lang="en-US" sz="2400" dirty="0">
                <a:solidFill>
                  <a:schemeClr val="accent2"/>
                </a:solidFill>
              </a:rPr>
              <a:t>  New validation events added to BBP 22.4</a:t>
            </a:r>
          </a:p>
          <a:p>
            <a:pPr>
              <a:lnSpc>
                <a:spcPct val="90000"/>
              </a:lnSpc>
            </a:pPr>
            <a:r>
              <a:rPr lang="en-US" sz="2400" dirty="0">
                <a:solidFill>
                  <a:schemeClr val="accent2"/>
                </a:solidFill>
              </a:rPr>
              <a:t>  Includes: SRC, Site List, 1D Model, Vs30, Obs. Seismograms</a:t>
            </a:r>
            <a:endParaRPr lang="en-US" sz="3200" dirty="0">
              <a:solidFill>
                <a:schemeClr val="accent2"/>
              </a:solidFill>
            </a:endParaRPr>
          </a:p>
        </p:txBody>
      </p:sp>
    </p:spTree>
    <p:extLst>
      <p:ext uri="{BB962C8B-B14F-4D97-AF65-F5344CB8AC3E}">
        <p14:creationId xmlns:p14="http://schemas.microsoft.com/office/powerpoint/2010/main" val="4254204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Validation Part B (Comparison Against GMPEs)</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10</a:t>
            </a:fld>
            <a:endParaRPr lang="uk-UA" dirty="0"/>
          </a:p>
        </p:txBody>
      </p:sp>
      <p:pic>
        <p:nvPicPr>
          <p:cNvPr id="4" name="Picture 3" descr="A graph of a graph showing a number of different types of data&#10;&#10;Description automatically generated with medium confidence">
            <a:extLst>
              <a:ext uri="{FF2B5EF4-FFF2-40B4-BE49-F238E27FC236}">
                <a16:creationId xmlns:a16="http://schemas.microsoft.com/office/drawing/2014/main" id="{E823570C-34B8-D883-7A44-8AEC19B0B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0952" y="1812424"/>
            <a:ext cx="6928825" cy="5196619"/>
          </a:xfrm>
          <a:prstGeom prst="rect">
            <a:avLst/>
          </a:prstGeom>
        </p:spPr>
      </p:pic>
      <p:pic>
        <p:nvPicPr>
          <p:cNvPr id="8" name="Picture 7">
            <a:extLst>
              <a:ext uri="{FF2B5EF4-FFF2-40B4-BE49-F238E27FC236}">
                <a16:creationId xmlns:a16="http://schemas.microsoft.com/office/drawing/2014/main" id="{F06F549D-839F-E197-B2D8-5B2A7E37D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10" y="1681529"/>
            <a:ext cx="7425200" cy="5568900"/>
          </a:xfrm>
          <a:prstGeom prst="rect">
            <a:avLst/>
          </a:prstGeom>
        </p:spPr>
      </p:pic>
    </p:spTree>
    <p:extLst>
      <p:ext uri="{BB962C8B-B14F-4D97-AF65-F5344CB8AC3E}">
        <p14:creationId xmlns:p14="http://schemas.microsoft.com/office/powerpoint/2010/main" val="3857122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Broadband Platform Scenario Simulations</a:t>
            </a:r>
          </a:p>
        </p:txBody>
      </p:sp>
      <p:sp>
        <p:nvSpPr>
          <p:cNvPr id="3" name="Content Placeholder 2"/>
          <p:cNvSpPr>
            <a:spLocks noGrp="1"/>
          </p:cNvSpPr>
          <p:nvPr>
            <p:ph idx="1"/>
          </p:nvPr>
        </p:nvSpPr>
        <p:spPr>
          <a:xfrm>
            <a:off x="365760" y="1188720"/>
            <a:ext cx="8229600" cy="6492240"/>
          </a:xfrm>
        </p:spPr>
        <p:txBody>
          <a:bodyPr>
            <a:noAutofit/>
          </a:bodyPr>
          <a:lstStyle/>
          <a:p>
            <a:r>
              <a:rPr lang="en-US" sz="2760" dirty="0"/>
              <a:t>Scenario simulations</a:t>
            </a:r>
          </a:p>
          <a:p>
            <a:pPr lvl="1"/>
            <a:r>
              <a:rPr lang="en-US" sz="2280" dirty="0"/>
              <a:t>Used to calculate ground motions for hypothetical events</a:t>
            </a:r>
          </a:p>
          <a:p>
            <a:pPr lvl="1"/>
            <a:r>
              <a:rPr lang="en-US" sz="2280" dirty="0"/>
              <a:t>Users specify desired source description</a:t>
            </a:r>
          </a:p>
          <a:p>
            <a:pPr lvl="1"/>
            <a:r>
              <a:rPr lang="en-US" sz="2280" dirty="0"/>
              <a:t>Users select locations of interest</a:t>
            </a:r>
          </a:p>
          <a:p>
            <a:r>
              <a:rPr lang="en-US" sz="2760" dirty="0"/>
              <a:t>User inputs</a:t>
            </a:r>
          </a:p>
          <a:p>
            <a:pPr lvl="1"/>
            <a:r>
              <a:rPr lang="en-US" sz="2280" dirty="0"/>
              <a:t>Simulation region</a:t>
            </a:r>
          </a:p>
          <a:p>
            <a:pPr lvl="1"/>
            <a:r>
              <a:rPr lang="en-US" sz="2280" dirty="0"/>
              <a:t>Simulation method</a:t>
            </a:r>
          </a:p>
          <a:p>
            <a:pPr lvl="1"/>
            <a:r>
              <a:rPr lang="en-US" sz="2280" dirty="0"/>
              <a:t>Source description</a:t>
            </a:r>
          </a:p>
          <a:p>
            <a:pPr lvl="1"/>
            <a:r>
              <a:rPr lang="en-US" sz="2280" dirty="0"/>
              <a:t>List of stations</a:t>
            </a:r>
          </a:p>
          <a:p>
            <a:r>
              <a:rPr lang="en-US" sz="2760" dirty="0"/>
              <a:t>BBP outputs</a:t>
            </a:r>
          </a:p>
          <a:p>
            <a:pPr lvl="1"/>
            <a:r>
              <a:rPr lang="en-US" sz="2280" dirty="0"/>
              <a:t>Velocity and acceleration </a:t>
            </a:r>
            <a:r>
              <a:rPr lang="en-US" sz="2280" dirty="0" err="1"/>
              <a:t>timeseries</a:t>
            </a:r>
            <a:endParaRPr lang="en-US" sz="2280" dirty="0"/>
          </a:p>
          <a:p>
            <a:pPr lvl="1"/>
            <a:r>
              <a:rPr lang="en-US" sz="2280" dirty="0"/>
              <a:t>Per-station RotD50</a:t>
            </a:r>
          </a:p>
          <a:p>
            <a:pPr lvl="1"/>
            <a:r>
              <a:rPr lang="en-US" sz="2280" dirty="0"/>
              <a:t>Station map</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11</a:t>
            </a:fld>
            <a:endParaRPr lang="uk-UA" dirty="0"/>
          </a:p>
        </p:txBody>
      </p:sp>
      <p:pic>
        <p:nvPicPr>
          <p:cNvPr id="9" name="Picture 8" descr="station_map_shakeout-cu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69" y="2264275"/>
            <a:ext cx="7055452" cy="5416685"/>
          </a:xfrm>
          <a:prstGeom prst="rect">
            <a:avLst/>
          </a:prstGeom>
        </p:spPr>
      </p:pic>
    </p:spTree>
    <p:extLst>
      <p:ext uri="{BB962C8B-B14F-4D97-AF65-F5344CB8AC3E}">
        <p14:creationId xmlns:p14="http://schemas.microsoft.com/office/powerpoint/2010/main" val="2680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Scenario Simulations</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12</a:t>
            </a:fld>
            <a:endParaRPr lang="uk-UA" dirty="0"/>
          </a:p>
        </p:txBody>
      </p:sp>
      <p:pic>
        <p:nvPicPr>
          <p:cNvPr id="8" name="Picture 7">
            <a:extLst>
              <a:ext uri="{FF2B5EF4-FFF2-40B4-BE49-F238E27FC236}">
                <a16:creationId xmlns:a16="http://schemas.microsoft.com/office/drawing/2014/main" id="{A3FDAAB5-719A-F64C-BBC2-FFFD8AB92DE8}"/>
              </a:ext>
            </a:extLst>
          </p:cNvPr>
          <p:cNvPicPr>
            <a:picLocks noChangeAspect="1"/>
          </p:cNvPicPr>
          <p:nvPr/>
        </p:nvPicPr>
        <p:blipFill>
          <a:blip r:embed="rId2"/>
          <a:stretch>
            <a:fillRect/>
          </a:stretch>
        </p:blipFill>
        <p:spPr>
          <a:xfrm>
            <a:off x="593085" y="897885"/>
            <a:ext cx="6341115" cy="6341115"/>
          </a:xfrm>
          <a:prstGeom prst="rect">
            <a:avLst/>
          </a:prstGeom>
        </p:spPr>
      </p:pic>
      <p:pic>
        <p:nvPicPr>
          <p:cNvPr id="7" name="Picture 6">
            <a:extLst>
              <a:ext uri="{FF2B5EF4-FFF2-40B4-BE49-F238E27FC236}">
                <a16:creationId xmlns:a16="http://schemas.microsoft.com/office/drawing/2014/main" id="{10B7380A-A01B-D440-94DC-2AF83C94EA73}"/>
              </a:ext>
            </a:extLst>
          </p:cNvPr>
          <p:cNvPicPr>
            <a:picLocks noChangeAspect="1"/>
          </p:cNvPicPr>
          <p:nvPr/>
        </p:nvPicPr>
        <p:blipFill>
          <a:blip r:embed="rId3"/>
          <a:stretch>
            <a:fillRect/>
          </a:stretch>
        </p:blipFill>
        <p:spPr>
          <a:xfrm>
            <a:off x="8077200" y="914400"/>
            <a:ext cx="4847730" cy="6452234"/>
          </a:xfrm>
          <a:prstGeom prst="rect">
            <a:avLst/>
          </a:prstGeom>
        </p:spPr>
      </p:pic>
      <p:sp>
        <p:nvSpPr>
          <p:cNvPr id="11" name="Content Placeholder 10">
            <a:extLst>
              <a:ext uri="{FF2B5EF4-FFF2-40B4-BE49-F238E27FC236}">
                <a16:creationId xmlns:a16="http://schemas.microsoft.com/office/drawing/2014/main" id="{7F435408-489E-C84A-9193-0279832707F4}"/>
              </a:ext>
            </a:extLst>
          </p:cNvPr>
          <p:cNvSpPr>
            <a:spLocks noGrp="1"/>
          </p:cNvSpPr>
          <p:nvPr>
            <p:ph idx="1"/>
          </p:nvPr>
        </p:nvSpPr>
        <p:spPr>
          <a:xfrm>
            <a:off x="304800" y="7254240"/>
            <a:ext cx="14630399" cy="899160"/>
          </a:xfrm>
        </p:spPr>
        <p:txBody>
          <a:bodyPr>
            <a:normAutofit fontScale="92500"/>
          </a:bodyPr>
          <a:lstStyle/>
          <a:p>
            <a:pPr marL="9527" indent="0">
              <a:buNone/>
            </a:pPr>
            <a:r>
              <a:rPr lang="en-US" dirty="0"/>
              <a:t>Case Study: Creating shake intensity maps using simulated data: Ridgecrest C</a:t>
            </a:r>
          </a:p>
        </p:txBody>
      </p:sp>
      <p:sp>
        <p:nvSpPr>
          <p:cNvPr id="12" name="Right Arrow 11">
            <a:extLst>
              <a:ext uri="{FF2B5EF4-FFF2-40B4-BE49-F238E27FC236}">
                <a16:creationId xmlns:a16="http://schemas.microsoft.com/office/drawing/2014/main" id="{52931C0D-AE0E-A945-8CA6-15D74E05209C}"/>
              </a:ext>
            </a:extLst>
          </p:cNvPr>
          <p:cNvSpPr/>
          <p:nvPr/>
        </p:nvSpPr>
        <p:spPr>
          <a:xfrm>
            <a:off x="7022592" y="3733800"/>
            <a:ext cx="978408" cy="484632"/>
          </a:xfrm>
          <a:prstGeom prst="rightArrow">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339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9CF9-B146-4D73-95E9-3A82CE67C54A}"/>
              </a:ext>
            </a:extLst>
          </p:cNvPr>
          <p:cNvSpPr>
            <a:spLocks noGrp="1"/>
          </p:cNvSpPr>
          <p:nvPr>
            <p:ph type="title"/>
          </p:nvPr>
        </p:nvSpPr>
        <p:spPr/>
        <p:txBody>
          <a:bodyPr>
            <a:normAutofit fontScale="90000"/>
          </a:bodyPr>
          <a:lstStyle/>
          <a:p>
            <a:r>
              <a:rPr lang="en-US" dirty="0"/>
              <a:t>Broadband Platform Simulation Regions</a:t>
            </a:r>
          </a:p>
        </p:txBody>
      </p:sp>
      <p:sp>
        <p:nvSpPr>
          <p:cNvPr id="3" name="Content Placeholder 2">
            <a:extLst>
              <a:ext uri="{FF2B5EF4-FFF2-40B4-BE49-F238E27FC236}">
                <a16:creationId xmlns:a16="http://schemas.microsoft.com/office/drawing/2014/main" id="{A38C80FD-87E6-4BCF-8DB4-D33B8CCB3471}"/>
              </a:ext>
            </a:extLst>
          </p:cNvPr>
          <p:cNvSpPr>
            <a:spLocks noGrp="1"/>
          </p:cNvSpPr>
          <p:nvPr>
            <p:ph idx="1"/>
          </p:nvPr>
        </p:nvSpPr>
        <p:spPr>
          <a:xfrm>
            <a:off x="0" y="6141564"/>
            <a:ext cx="8018051" cy="1755555"/>
          </a:xfrm>
        </p:spPr>
        <p:txBody>
          <a:bodyPr>
            <a:normAutofit/>
          </a:bodyPr>
          <a:lstStyle/>
          <a:p>
            <a:pPr lvl="1"/>
            <a:r>
              <a:rPr lang="en-US" dirty="0"/>
              <a:t>Velocity model</a:t>
            </a:r>
          </a:p>
          <a:p>
            <a:pPr lvl="1"/>
            <a:r>
              <a:rPr lang="en-US" dirty="0"/>
              <a:t>Greens’ Functions</a:t>
            </a:r>
          </a:p>
          <a:p>
            <a:pPr lvl="1"/>
            <a:r>
              <a:rPr lang="en-US" dirty="0"/>
              <a:t>Simulation Parameters</a:t>
            </a:r>
          </a:p>
        </p:txBody>
      </p:sp>
      <p:sp>
        <p:nvSpPr>
          <p:cNvPr id="5" name="Footer Placeholder 4">
            <a:extLst>
              <a:ext uri="{FF2B5EF4-FFF2-40B4-BE49-F238E27FC236}">
                <a16:creationId xmlns:a16="http://schemas.microsoft.com/office/drawing/2014/main" id="{24351FCA-1FB4-4B9D-919F-5F6A551EC36E}"/>
              </a:ext>
            </a:extLst>
          </p:cNvPr>
          <p:cNvSpPr>
            <a:spLocks noGrp="1"/>
          </p:cNvSpPr>
          <p:nvPr>
            <p:ph type="ftr" sz="quarter" idx="11"/>
          </p:nvPr>
        </p:nvSpPr>
        <p:spPr/>
        <p:txBody>
          <a:bodyPr/>
          <a:lstStyle/>
          <a:p>
            <a:r>
              <a:rPr lang="en-US"/>
              <a:t>Statewide California Earthquake Center</a:t>
            </a:r>
            <a:endParaRPr lang="en-US" dirty="0"/>
          </a:p>
        </p:txBody>
      </p:sp>
      <p:sp>
        <p:nvSpPr>
          <p:cNvPr id="6" name="Slide Number Placeholder 5">
            <a:extLst>
              <a:ext uri="{FF2B5EF4-FFF2-40B4-BE49-F238E27FC236}">
                <a16:creationId xmlns:a16="http://schemas.microsoft.com/office/drawing/2014/main" id="{5E5E7512-8D80-4110-BBFF-5F67AC5C7CE6}"/>
              </a:ext>
            </a:extLst>
          </p:cNvPr>
          <p:cNvSpPr>
            <a:spLocks noGrp="1"/>
          </p:cNvSpPr>
          <p:nvPr>
            <p:ph type="sldNum" sz="quarter" idx="12"/>
          </p:nvPr>
        </p:nvSpPr>
        <p:spPr/>
        <p:txBody>
          <a:bodyPr/>
          <a:lstStyle/>
          <a:p>
            <a:fld id="{F36C87F6-986D-49E6-AF40-1B3A1EE8064D}" type="slidenum">
              <a:rPr lang="uk-UA" smtClean="0"/>
              <a:pPr/>
              <a:t>13</a:t>
            </a:fld>
            <a:endParaRPr lang="uk-UA"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164" y="-533400"/>
            <a:ext cx="7121236" cy="9215717"/>
          </a:xfrm>
          <a:prstGeom prst="rect">
            <a:avLst/>
          </a:prstGeom>
        </p:spPr>
      </p:pic>
      <p:sp>
        <p:nvSpPr>
          <p:cNvPr id="9" name="TextBox 8"/>
          <p:cNvSpPr txBox="1"/>
          <p:nvPr/>
        </p:nvSpPr>
        <p:spPr>
          <a:xfrm>
            <a:off x="8860163" y="6663188"/>
            <a:ext cx="5522365" cy="430887"/>
          </a:xfrm>
          <a:prstGeom prst="rect">
            <a:avLst/>
          </a:prstGeom>
          <a:noFill/>
        </p:spPr>
        <p:txBody>
          <a:bodyPr wrap="none" rtlCol="0">
            <a:spAutoFit/>
          </a:bodyPr>
          <a:lstStyle/>
          <a:p>
            <a:pPr>
              <a:lnSpc>
                <a:spcPct val="90000"/>
              </a:lnSpc>
            </a:pPr>
            <a:r>
              <a:rPr lang="en-US" sz="2400" dirty="0"/>
              <a:t>Broadband Platform California Regions</a:t>
            </a:r>
          </a:p>
        </p:txBody>
      </p:sp>
      <p:pic>
        <p:nvPicPr>
          <p:cNvPr id="12" name="Picture 11">
            <a:extLst>
              <a:ext uri="{FF2B5EF4-FFF2-40B4-BE49-F238E27FC236}">
                <a16:creationId xmlns:a16="http://schemas.microsoft.com/office/drawing/2014/main" id="{01D66183-EA24-EF42-82B1-C9FB7B6C0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29" y="1066800"/>
            <a:ext cx="8013054" cy="4916222"/>
          </a:xfrm>
          <a:prstGeom prst="rect">
            <a:avLst/>
          </a:prstGeom>
        </p:spPr>
      </p:pic>
    </p:spTree>
    <p:extLst>
      <p:ext uri="{BB962C8B-B14F-4D97-AF65-F5344CB8AC3E}">
        <p14:creationId xmlns:p14="http://schemas.microsoft.com/office/powerpoint/2010/main" val="2219506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52400" y="1143000"/>
            <a:ext cx="8534400" cy="2130783"/>
          </a:xfrm>
        </p:spPr>
        <p:txBody>
          <a:bodyPr>
            <a:noAutofit/>
          </a:bodyPr>
          <a:lstStyle/>
          <a:p>
            <a:r>
              <a:rPr lang="en-US" sz="3200" dirty="0"/>
              <a:t>Users select one of 7 simulation methods</a:t>
            </a:r>
          </a:p>
          <a:p>
            <a:r>
              <a:rPr lang="en-US" sz="3200" dirty="0"/>
              <a:t>Also able to pick a site response module</a:t>
            </a:r>
          </a:p>
          <a:p>
            <a:pPr lvl="1"/>
            <a:r>
              <a:rPr lang="en-US" sz="2700" dirty="0"/>
              <a:t>GP 2014 or </a:t>
            </a:r>
            <a:r>
              <a:rPr lang="en-US" sz="2700" dirty="0" err="1"/>
              <a:t>SeismoSoil</a:t>
            </a:r>
            <a:r>
              <a:rPr lang="en-US" sz="2700" dirty="0"/>
              <a:t> (Shi and </a:t>
            </a:r>
            <a:r>
              <a:rPr lang="en-US" sz="2700" dirty="0" err="1"/>
              <a:t>Asimaki</a:t>
            </a:r>
            <a:r>
              <a:rPr lang="en-US" sz="2700" dirty="0"/>
              <a:t>)</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14</a:t>
            </a:fld>
            <a:endParaRPr lang="uk-UA" dirty="0"/>
          </a:p>
        </p:txBody>
      </p:sp>
      <p:pic>
        <p:nvPicPr>
          <p:cNvPr id="11" name="Picture 10">
            <a:extLst>
              <a:ext uri="{FF2B5EF4-FFF2-40B4-BE49-F238E27FC236}">
                <a16:creationId xmlns:a16="http://schemas.microsoft.com/office/drawing/2014/main" id="{E6116896-F074-EE48-9D7D-AD7575DC4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6678" y="1524000"/>
            <a:ext cx="4511322" cy="5870898"/>
          </a:xfrm>
          <a:prstGeom prst="rect">
            <a:avLst/>
          </a:prstGeom>
        </p:spPr>
      </p:pic>
      <p:pic>
        <p:nvPicPr>
          <p:cNvPr id="21" name="Picture 20">
            <a:extLst>
              <a:ext uri="{FF2B5EF4-FFF2-40B4-BE49-F238E27FC236}">
                <a16:creationId xmlns:a16="http://schemas.microsoft.com/office/drawing/2014/main" id="{F17C4A20-2166-EC4F-B997-252B05CB0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429000"/>
            <a:ext cx="9702800" cy="3975100"/>
          </a:xfrm>
          <a:prstGeom prst="rect">
            <a:avLst/>
          </a:prstGeom>
        </p:spPr>
      </p:pic>
    </p:spTree>
    <p:extLst>
      <p:ext uri="{BB962C8B-B14F-4D97-AF65-F5344CB8AC3E}">
        <p14:creationId xmlns:p14="http://schemas.microsoft.com/office/powerpoint/2010/main" val="2758723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A8360-0B03-B61D-1545-B75500C41765}"/>
              </a:ext>
            </a:extLst>
          </p:cNvPr>
          <p:cNvSpPr>
            <a:spLocks noGrp="1"/>
          </p:cNvSpPr>
          <p:nvPr>
            <p:ph type="title"/>
          </p:nvPr>
        </p:nvSpPr>
        <p:spPr/>
        <p:txBody>
          <a:bodyPr>
            <a:normAutofit/>
          </a:bodyPr>
          <a:lstStyle/>
          <a:p>
            <a:r>
              <a:rPr lang="en-US" sz="2800" dirty="0"/>
              <a:t>References for BBP Ground Motion Methods</a:t>
            </a:r>
          </a:p>
        </p:txBody>
      </p:sp>
      <p:sp>
        <p:nvSpPr>
          <p:cNvPr id="3" name="Content Placeholder 2">
            <a:extLst>
              <a:ext uri="{FF2B5EF4-FFF2-40B4-BE49-F238E27FC236}">
                <a16:creationId xmlns:a16="http://schemas.microsoft.com/office/drawing/2014/main" id="{F925474A-1B78-C8A2-D4CF-346D5AD85B9C}"/>
              </a:ext>
            </a:extLst>
          </p:cNvPr>
          <p:cNvSpPr>
            <a:spLocks noGrp="1"/>
          </p:cNvSpPr>
          <p:nvPr>
            <p:ph idx="1"/>
          </p:nvPr>
        </p:nvSpPr>
        <p:spPr>
          <a:xfrm>
            <a:off x="228600" y="868680"/>
            <a:ext cx="14037851" cy="6492240"/>
          </a:xfrm>
        </p:spPr>
        <p:txBody>
          <a:bodyPr>
            <a:noAutofit/>
          </a:bodyPr>
          <a:lstStyle/>
          <a:p>
            <a:pPr marL="9527" indent="0">
              <a:buNone/>
            </a:pPr>
            <a:r>
              <a:rPr lang="en-US" sz="1100" b="1" dirty="0"/>
              <a:t>Ground Motion Methods References : </a:t>
            </a:r>
            <a:r>
              <a:rPr lang="en-US" sz="1100" dirty="0"/>
              <a:t>References for specific computational methods included in the Broadband Platform (v15.3.0 and later, including v16.5.0, v17.3.0, and v19.4.0) and for the validation procedures developed by the Broadband Platform include:</a:t>
            </a:r>
          </a:p>
          <a:p>
            <a:r>
              <a:rPr lang="en-US" sz="1100" b="1" dirty="0"/>
              <a:t>Anderson, J. G (2015) The Composite Source Model for Broadband Simulations of Strong Ground Motions Seismological Research Letters, January/February 2015, v. 86, p. 68-74, First published on December 17, 2014, doi:10.1785/0220140098</a:t>
            </a:r>
          </a:p>
          <a:p>
            <a:r>
              <a:rPr lang="en-US" sz="1100" b="1" dirty="0"/>
              <a:t>Atkinson, G. M., and </a:t>
            </a:r>
            <a:r>
              <a:rPr lang="en-US" sz="1100" b="1" dirty="0" err="1"/>
              <a:t>Assatourians</a:t>
            </a:r>
            <a:r>
              <a:rPr lang="en-US" sz="1100" b="1" dirty="0"/>
              <a:t>, K. (2015) Implementation and Validation of EXSIM (A Stochastic Finite‐Fault Ground‐Motion Simulation Algorithm) on the SCEC Broadband Platform Seismological Research Letters, January/February 2015, v. 86, p. 48-60, First published on December 17, 2014, doi:10.1785/0220140097</a:t>
            </a:r>
          </a:p>
          <a:p>
            <a:r>
              <a:rPr lang="en-US" sz="1100" b="1" dirty="0" err="1"/>
              <a:t>Crempien</a:t>
            </a:r>
            <a:r>
              <a:rPr lang="en-US" sz="1100" b="1" dirty="0"/>
              <a:t>, J. G. F., and Archuleta, R. J. (2015) UCSB Method for Simulation of Broadband Ground Motion from Kinematic Earthquake Sources Seismological Research Letters, January/February 2015, v. 86, p. 61-67, First published on December 17, 2014, doi:10.1785/0220140103</a:t>
            </a:r>
          </a:p>
          <a:p>
            <a:r>
              <a:rPr lang="en-US" sz="1100" b="1" dirty="0"/>
              <a:t>Dreger, D. S., and Jordan, T. H. (2015) Introduction to the Focus Section on Validation of the SCEC Broadband Platform V14.3 Simulation Methods Seismological Research Letters, January/February 2015, v. 86, p. 15-16, doi:10.1785/0220140233</a:t>
            </a:r>
          </a:p>
          <a:p>
            <a:r>
              <a:rPr lang="en-US" sz="1100" b="1" dirty="0"/>
              <a:t>Graves, R., and </a:t>
            </a:r>
            <a:r>
              <a:rPr lang="en-US" sz="1100" b="1" dirty="0" err="1"/>
              <a:t>Pitarka</a:t>
            </a:r>
            <a:r>
              <a:rPr lang="en-US" sz="1100" b="1" dirty="0"/>
              <a:t>, A. (2015) Refinements to the Graves and </a:t>
            </a:r>
            <a:r>
              <a:rPr lang="en-US" sz="1100" b="1" dirty="0" err="1"/>
              <a:t>Pitarka</a:t>
            </a:r>
            <a:r>
              <a:rPr lang="en-US" sz="1100" b="1" dirty="0"/>
              <a:t> (2010) Broadband Ground‐Motion Simulation Method Seismological Research Letters, January/February 2015, v. 86, p. 75-80, First published on December 17, 2014, doi:10.1785/0220140101</a:t>
            </a:r>
          </a:p>
          <a:p>
            <a:r>
              <a:rPr lang="en-US" sz="1100" b="1" dirty="0" err="1"/>
              <a:t>Irikura</a:t>
            </a:r>
            <a:r>
              <a:rPr lang="en-US" sz="1100" b="1" dirty="0"/>
              <a:t>, K., &amp; Miyake, H. (2011). Recipe for Predicting Strong Ground Motion from Crustal Earthquake Scenarios. Pure and Applied Geophysics, 168(2011), 85–104. doi:10.1007/s00024- 010-0150-9</a:t>
            </a:r>
          </a:p>
          <a:p>
            <a:r>
              <a:rPr lang="en-US" sz="1100" b="1" dirty="0"/>
              <a:t>Olsen, K. B., and </a:t>
            </a:r>
            <a:r>
              <a:rPr lang="en-US" sz="1100" b="1" dirty="0" err="1"/>
              <a:t>Takedatsu</a:t>
            </a:r>
            <a:r>
              <a:rPr lang="en-US" sz="1100" b="1" dirty="0"/>
              <a:t>, R. (2015) The SDSU Broadband Ground‐Motion Generation Module </a:t>
            </a:r>
            <a:r>
              <a:rPr lang="en-US" sz="1100" b="1" dirty="0" err="1"/>
              <a:t>BBtoolbox</a:t>
            </a:r>
            <a:r>
              <a:rPr lang="en-US" sz="1100" b="1" dirty="0"/>
              <a:t> Version 1.5 Seismological Research Letters, January/February 2015, v. 86, p. 81-88, First published on December 17, 2014, doi:10.1785/0220140102</a:t>
            </a:r>
          </a:p>
          <a:p>
            <a:r>
              <a:rPr lang="en-US" sz="1100" b="1" dirty="0" err="1"/>
              <a:t>Pitarka</a:t>
            </a:r>
            <a:r>
              <a:rPr lang="en-US" sz="1100" b="1" dirty="0"/>
              <a:t>, A., R. Graves, K. </a:t>
            </a:r>
            <a:r>
              <a:rPr lang="en-US" sz="1100" b="1" dirty="0" err="1"/>
              <a:t>Irikura</a:t>
            </a:r>
            <a:r>
              <a:rPr lang="en-US" sz="1100" b="1" dirty="0"/>
              <a:t>, H. Miyake, and A. Rodgers (2017). Performance of </a:t>
            </a:r>
            <a:r>
              <a:rPr lang="en-US" sz="1100" b="1" dirty="0" err="1"/>
              <a:t>Irikura</a:t>
            </a:r>
            <a:r>
              <a:rPr lang="en-US" sz="1100" b="1" dirty="0"/>
              <a:t> Recipe Rupture Model Generator in Earthquake Ground Motion Simulations with Graves and </a:t>
            </a:r>
            <a:r>
              <a:rPr lang="en-US" sz="1100" b="1" dirty="0" err="1"/>
              <a:t>Pitarka</a:t>
            </a:r>
            <a:r>
              <a:rPr lang="en-US" sz="1100" b="1" dirty="0"/>
              <a:t> Hybrid Approach, Pure and Applied Geophysics, 174(9), doi:10.1007/s00024-017-1504-3</a:t>
            </a:r>
          </a:p>
          <a:p>
            <a:r>
              <a:rPr lang="en-US" sz="1100" b="1" dirty="0"/>
              <a:t>Song, S.G. (2016) Developing a generalized pseudo-dynamic source model of Mw 6.5-7.0 to simulate strong ground motions, Geophysical Journal International, 204, 1254-1265. </a:t>
            </a:r>
            <a:r>
              <a:rPr lang="en-US" sz="1100" b="1" dirty="0" err="1"/>
              <a:t>doi</a:t>
            </a:r>
            <a:r>
              <a:rPr lang="en-US" sz="1100" b="1" dirty="0"/>
              <a:t>: 10.1093/</a:t>
            </a:r>
            <a:r>
              <a:rPr lang="en-US" sz="1100" b="1" dirty="0" err="1"/>
              <a:t>gji</a:t>
            </a:r>
            <a:r>
              <a:rPr lang="en-US" sz="1100" b="1" dirty="0"/>
              <a:t>/ggv521</a:t>
            </a:r>
          </a:p>
          <a:p>
            <a:r>
              <a:rPr lang="en-US" sz="1100" b="1" dirty="0"/>
              <a:t>Song, S.G., </a:t>
            </a:r>
            <a:r>
              <a:rPr lang="en-US" sz="1100" b="1" dirty="0" err="1"/>
              <a:t>Dalguer</a:t>
            </a:r>
            <a:r>
              <a:rPr lang="en-US" sz="1100" b="1" dirty="0"/>
              <a:t>, L.A. and Mai, P.M. (2014) Pseudo-dynamic source modeling with 1-point and 2-point statistics of earthquake source parameters, Geophysical Journal International, 196, 1770-1786. </a:t>
            </a:r>
            <a:r>
              <a:rPr lang="en-US" sz="1100" b="1" dirty="0" err="1"/>
              <a:t>doi</a:t>
            </a:r>
            <a:r>
              <a:rPr lang="en-US" sz="1100" b="1" dirty="0"/>
              <a:t>: 10.1093/</a:t>
            </a:r>
            <a:r>
              <a:rPr lang="en-US" sz="1100" b="1" dirty="0" err="1"/>
              <a:t>gji</a:t>
            </a:r>
            <a:r>
              <a:rPr lang="en-US" sz="1100" b="1" dirty="0"/>
              <a:t>/ggt479</a:t>
            </a:r>
          </a:p>
          <a:p>
            <a:r>
              <a:rPr lang="en-US" sz="1100" b="1" dirty="0"/>
              <a:t>Stewart, J. P., </a:t>
            </a:r>
            <a:r>
              <a:rPr lang="en-US" sz="1100" b="1" dirty="0" err="1"/>
              <a:t>Boore</a:t>
            </a:r>
            <a:r>
              <a:rPr lang="en-US" sz="1100" b="1" dirty="0"/>
              <a:t>, D.M., </a:t>
            </a:r>
            <a:r>
              <a:rPr lang="en-US" sz="1100" b="1" dirty="0" err="1"/>
              <a:t>Seyhan</a:t>
            </a:r>
            <a:r>
              <a:rPr lang="en-US" sz="1100" b="1" dirty="0"/>
              <a:t>, E., and Atkinson, G.M. (2016) NGA-West2 equations for predicting vertical-component PGA, PGV, and 5%-damped PSA from shallow crustal earthquakes. </a:t>
            </a:r>
            <a:r>
              <a:rPr lang="en-US" sz="1100" b="1" dirty="0" err="1"/>
              <a:t>Earthq</a:t>
            </a:r>
            <a:r>
              <a:rPr lang="en-US" sz="1100" b="1" dirty="0"/>
              <a:t>. Spectra, 32 (2): 1005–1031.</a:t>
            </a:r>
          </a:p>
        </p:txBody>
      </p:sp>
      <p:sp>
        <p:nvSpPr>
          <p:cNvPr id="4" name="Footer Placeholder 3">
            <a:extLst>
              <a:ext uri="{FF2B5EF4-FFF2-40B4-BE49-F238E27FC236}">
                <a16:creationId xmlns:a16="http://schemas.microsoft.com/office/drawing/2014/main" id="{8146EDF5-50B9-629E-2422-6A745B9B3FB7}"/>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839E17E9-19EF-29D7-74EE-857BAC7F1C18}"/>
              </a:ext>
            </a:extLst>
          </p:cNvPr>
          <p:cNvSpPr>
            <a:spLocks noGrp="1"/>
          </p:cNvSpPr>
          <p:nvPr>
            <p:ph type="sldNum" sz="quarter" idx="12"/>
          </p:nvPr>
        </p:nvSpPr>
        <p:spPr/>
        <p:txBody>
          <a:bodyPr/>
          <a:lstStyle/>
          <a:p>
            <a:fld id="{F36C87F6-986D-49E6-AF40-1B3A1EE8064D}" type="slidenum">
              <a:rPr lang="uk-UA" smtClean="0"/>
              <a:pPr/>
              <a:t>15</a:t>
            </a:fld>
            <a:endParaRPr lang="uk-UA" dirty="0"/>
          </a:p>
        </p:txBody>
      </p:sp>
    </p:spTree>
    <p:extLst>
      <p:ext uri="{BB962C8B-B14F-4D97-AF65-F5344CB8AC3E}">
        <p14:creationId xmlns:p14="http://schemas.microsoft.com/office/powerpoint/2010/main" val="961726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A8360-0B03-B61D-1545-B75500C41765}"/>
              </a:ext>
            </a:extLst>
          </p:cNvPr>
          <p:cNvSpPr>
            <a:spLocks noGrp="1"/>
          </p:cNvSpPr>
          <p:nvPr>
            <p:ph type="title"/>
          </p:nvPr>
        </p:nvSpPr>
        <p:spPr/>
        <p:txBody>
          <a:bodyPr>
            <a:normAutofit fontScale="90000"/>
          </a:bodyPr>
          <a:lstStyle/>
          <a:p>
            <a:r>
              <a:rPr lang="en-US" dirty="0"/>
              <a:t>References for BBP Validation and Software</a:t>
            </a:r>
          </a:p>
        </p:txBody>
      </p:sp>
      <p:sp>
        <p:nvSpPr>
          <p:cNvPr id="3" name="Content Placeholder 2">
            <a:extLst>
              <a:ext uri="{FF2B5EF4-FFF2-40B4-BE49-F238E27FC236}">
                <a16:creationId xmlns:a16="http://schemas.microsoft.com/office/drawing/2014/main" id="{F925474A-1B78-C8A2-D4CF-346D5AD85B9C}"/>
              </a:ext>
            </a:extLst>
          </p:cNvPr>
          <p:cNvSpPr>
            <a:spLocks noGrp="1"/>
          </p:cNvSpPr>
          <p:nvPr>
            <p:ph idx="1"/>
          </p:nvPr>
        </p:nvSpPr>
        <p:spPr/>
        <p:txBody>
          <a:bodyPr>
            <a:normAutofit fontScale="62500" lnSpcReduction="20000"/>
          </a:bodyPr>
          <a:lstStyle/>
          <a:p>
            <a:pPr marL="9527" indent="0">
              <a:buNone/>
            </a:pPr>
            <a:r>
              <a:rPr lang="en-US" b="1" dirty="0"/>
              <a:t>Ground Motion Simulation Validation Method Reference</a:t>
            </a:r>
          </a:p>
          <a:p>
            <a:pPr marL="9527" indent="0">
              <a:buNone/>
            </a:pPr>
            <a:r>
              <a:rPr lang="en-US" dirty="0"/>
              <a:t>The primary reference that describes the validation process developed by the Broadband Platform group to establish that the BBP platform software produces results are suitable for use in engineering applications is:</a:t>
            </a:r>
          </a:p>
          <a:p>
            <a:pPr>
              <a:buFont typeface="Arial" panose="020B0604020202020204" pitchFamily="34" charset="0"/>
              <a:buChar char="•"/>
            </a:pPr>
            <a:r>
              <a:rPr lang="en-US" dirty="0"/>
              <a:t>Goulet, C.A., Abrahamson, N.A., Somerville, P.G. and K, E. </a:t>
            </a:r>
            <a:r>
              <a:rPr lang="en-US" dirty="0" err="1"/>
              <a:t>Wooddell</a:t>
            </a:r>
            <a:r>
              <a:rPr lang="en-US" dirty="0"/>
              <a:t> (2015) The SCEC Broadband Platform Validation Exercise: Methodology for Code Validation in the Context of Seismic-Hazard Analyses, </a:t>
            </a:r>
            <a:r>
              <a:rPr lang="en-US" dirty="0" err="1"/>
              <a:t>Seismol</a:t>
            </a:r>
            <a:r>
              <a:rPr lang="en-US" dirty="0"/>
              <a:t>. Res. Lett., 86, no. 1, </a:t>
            </a:r>
            <a:r>
              <a:rPr lang="en-US" dirty="0" err="1"/>
              <a:t>doi</a:t>
            </a:r>
            <a:r>
              <a:rPr lang="en-US" dirty="0"/>
              <a:t>: 10.1785/0220140104</a:t>
            </a:r>
          </a:p>
          <a:p>
            <a:pPr marL="9527" indent="0">
              <a:buNone/>
            </a:pPr>
            <a:r>
              <a:rPr lang="en-US" b="1" dirty="0"/>
              <a:t>Results of Validation Study</a:t>
            </a:r>
          </a:p>
          <a:p>
            <a:pPr marL="9527" indent="0">
              <a:buNone/>
            </a:pPr>
            <a:r>
              <a:rPr lang="en-US" dirty="0"/>
              <a:t>The primary reference that describes the results of the validation process in 2014 is:</a:t>
            </a:r>
          </a:p>
          <a:p>
            <a:pPr>
              <a:buFont typeface="Arial" panose="020B0604020202020204" pitchFamily="34" charset="0"/>
              <a:buChar char="•"/>
            </a:pPr>
            <a:r>
              <a:rPr lang="en-US" dirty="0"/>
              <a:t>Dreger, D. S., </a:t>
            </a:r>
            <a:r>
              <a:rPr lang="en-US" dirty="0" err="1"/>
              <a:t>Beroza</a:t>
            </a:r>
            <a:r>
              <a:rPr lang="en-US" dirty="0"/>
              <a:t>, G.C., Day, S. M., Goulet, C. A., Jordan, T. H., Spudich, P. A., and Stewart, J. P. (2015). Validation of the SCEC Broadband Platform V14.3 Simulation Methods Using </a:t>
            </a:r>
            <a:r>
              <a:rPr lang="en-US" dirty="0" err="1"/>
              <a:t>Pseudospectral</a:t>
            </a:r>
            <a:r>
              <a:rPr lang="en-US" dirty="0"/>
              <a:t> Acceleration Data, </a:t>
            </a:r>
            <a:r>
              <a:rPr lang="en-US" dirty="0" err="1"/>
              <a:t>Seismol</a:t>
            </a:r>
            <a:r>
              <a:rPr lang="en-US" dirty="0"/>
              <a:t>. Res. Lett., 86, no. 1, doi:10.1785/0220140118.</a:t>
            </a:r>
          </a:p>
          <a:p>
            <a:pPr marL="9527" indent="0">
              <a:buNone/>
            </a:pPr>
            <a:r>
              <a:rPr lang="en-US" b="1" dirty="0"/>
              <a:t>Software Reference</a:t>
            </a:r>
          </a:p>
          <a:p>
            <a:pPr marL="9527" indent="0">
              <a:buNone/>
            </a:pPr>
            <a:r>
              <a:rPr lang="en-US" dirty="0"/>
              <a:t>The primary reference for the Broadband Platform software system (v15.3.0 and later) is:</a:t>
            </a:r>
          </a:p>
          <a:p>
            <a:pPr>
              <a:buFont typeface="Arial" panose="020B0604020202020204" pitchFamily="34" charset="0"/>
              <a:buChar char="•"/>
            </a:pPr>
            <a:r>
              <a:rPr lang="en-US" dirty="0" err="1"/>
              <a:t>Maechling</a:t>
            </a:r>
            <a:r>
              <a:rPr lang="en-US" dirty="0"/>
              <a:t>, P. J., F. Silva, S. Callaghan, and T. H. Jordan (2015). SCEC Broadband Platform: System Architecture and Software Implementation, </a:t>
            </a:r>
            <a:r>
              <a:rPr lang="en-US" dirty="0" err="1"/>
              <a:t>Seismol</a:t>
            </a:r>
            <a:r>
              <a:rPr lang="en-US" dirty="0"/>
              <a:t>. Res. Lett., 86, no. 1, </a:t>
            </a:r>
            <a:r>
              <a:rPr lang="en-US" dirty="0" err="1"/>
              <a:t>doi</a:t>
            </a:r>
            <a:r>
              <a:rPr lang="en-US" dirty="0"/>
              <a:t>: 10.1785/0220140125.</a:t>
            </a:r>
          </a:p>
          <a:p>
            <a:pPr marL="9527" indent="0">
              <a:buNone/>
            </a:pPr>
            <a:endParaRPr lang="en-US" dirty="0"/>
          </a:p>
        </p:txBody>
      </p:sp>
      <p:sp>
        <p:nvSpPr>
          <p:cNvPr id="4" name="Footer Placeholder 3">
            <a:extLst>
              <a:ext uri="{FF2B5EF4-FFF2-40B4-BE49-F238E27FC236}">
                <a16:creationId xmlns:a16="http://schemas.microsoft.com/office/drawing/2014/main" id="{8146EDF5-50B9-629E-2422-6A745B9B3FB7}"/>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839E17E9-19EF-29D7-74EE-857BAC7F1C18}"/>
              </a:ext>
            </a:extLst>
          </p:cNvPr>
          <p:cNvSpPr>
            <a:spLocks noGrp="1"/>
          </p:cNvSpPr>
          <p:nvPr>
            <p:ph type="sldNum" sz="quarter" idx="12"/>
          </p:nvPr>
        </p:nvSpPr>
        <p:spPr/>
        <p:txBody>
          <a:bodyPr/>
          <a:lstStyle/>
          <a:p>
            <a:fld id="{F36C87F6-986D-49E6-AF40-1B3A1EE8064D}" type="slidenum">
              <a:rPr lang="uk-UA" smtClean="0"/>
              <a:pPr/>
              <a:t>16</a:t>
            </a:fld>
            <a:endParaRPr lang="uk-UA" dirty="0"/>
          </a:p>
        </p:txBody>
      </p:sp>
    </p:spTree>
    <p:extLst>
      <p:ext uri="{BB962C8B-B14F-4D97-AF65-F5344CB8AC3E}">
        <p14:creationId xmlns:p14="http://schemas.microsoft.com/office/powerpoint/2010/main" val="3043336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Workflow</a:t>
            </a:r>
          </a:p>
        </p:txBody>
      </p:sp>
      <p:sp>
        <p:nvSpPr>
          <p:cNvPr id="3" name="Content Placeholder 2"/>
          <p:cNvSpPr>
            <a:spLocks noGrp="1"/>
          </p:cNvSpPr>
          <p:nvPr>
            <p:ph idx="1"/>
          </p:nvPr>
        </p:nvSpPr>
        <p:spPr>
          <a:xfrm>
            <a:off x="228600" y="990600"/>
            <a:ext cx="8534400" cy="6940321"/>
          </a:xfrm>
        </p:spPr>
        <p:txBody>
          <a:bodyPr>
            <a:noAutofit/>
          </a:bodyPr>
          <a:lstStyle/>
          <a:p>
            <a:r>
              <a:rPr lang="en-US" sz="3200" dirty="0"/>
              <a:t>Based on user selections, Broadband Platform creates a simulation workflow</a:t>
            </a:r>
          </a:p>
          <a:p>
            <a:pPr lvl="1"/>
            <a:r>
              <a:rPr lang="en-US" sz="2700" dirty="0"/>
              <a:t>Simulation and post-processing modules</a:t>
            </a:r>
          </a:p>
          <a:p>
            <a:r>
              <a:rPr lang="en-US" sz="3200" dirty="0"/>
              <a:t>Simulation inputs</a:t>
            </a:r>
          </a:p>
          <a:p>
            <a:pPr lvl="1"/>
            <a:r>
              <a:rPr lang="en-US" sz="2700" dirty="0"/>
              <a:t>1D velocity model</a:t>
            </a:r>
          </a:p>
          <a:p>
            <a:pPr lvl="1"/>
            <a:r>
              <a:rPr lang="en-US" sz="2700" dirty="0"/>
              <a:t>Source description</a:t>
            </a:r>
          </a:p>
          <a:p>
            <a:pPr lvl="2"/>
            <a:r>
              <a:rPr lang="en-US" sz="2200" dirty="0"/>
              <a:t>SRC or SRF format</a:t>
            </a:r>
          </a:p>
          <a:p>
            <a:pPr lvl="1"/>
            <a:r>
              <a:rPr lang="en-US" sz="2700" dirty="0"/>
              <a:t>Station list</a:t>
            </a:r>
          </a:p>
          <a:p>
            <a:pPr lvl="2"/>
            <a:r>
              <a:rPr lang="en-US" sz="2200" dirty="0"/>
              <a:t>Lat/Lon</a:t>
            </a:r>
          </a:p>
          <a:p>
            <a:pPr lvl="2"/>
            <a:r>
              <a:rPr lang="en-US" sz="2200" dirty="0"/>
              <a:t>Vs30 (for site response)</a:t>
            </a:r>
          </a:p>
          <a:p>
            <a:pPr lvl="2"/>
            <a:r>
              <a:rPr lang="en-US" sz="2200" dirty="0"/>
              <a:t>Recorded data frequency range (for validation runs)</a:t>
            </a:r>
          </a:p>
          <a:p>
            <a:r>
              <a:rPr lang="en-US" sz="3200" dirty="0"/>
              <a:t>Post-processing inputs</a:t>
            </a:r>
          </a:p>
          <a:p>
            <a:pPr lvl="1"/>
            <a:r>
              <a:rPr lang="en-US" sz="2700" dirty="0"/>
              <a:t>Recorded data</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17</a:t>
            </a:fld>
            <a:endParaRPr lang="uk-UA" dirty="0"/>
          </a:p>
        </p:txBody>
      </p:sp>
      <p:pic>
        <p:nvPicPr>
          <p:cNvPr id="11" name="Picture 10">
            <a:extLst>
              <a:ext uri="{FF2B5EF4-FFF2-40B4-BE49-F238E27FC236}">
                <a16:creationId xmlns:a16="http://schemas.microsoft.com/office/drawing/2014/main" id="{E6116896-F074-EE48-9D7D-AD7575DC4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1219200"/>
            <a:ext cx="4800600" cy="6247356"/>
          </a:xfrm>
          <a:prstGeom prst="rect">
            <a:avLst/>
          </a:prstGeom>
        </p:spPr>
      </p:pic>
    </p:spTree>
    <p:extLst>
      <p:ext uri="{BB962C8B-B14F-4D97-AF65-F5344CB8AC3E}">
        <p14:creationId xmlns:p14="http://schemas.microsoft.com/office/powerpoint/2010/main" val="449503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t>Graves and </a:t>
            </a:r>
            <a:r>
              <a:rPr lang="en-US" sz="2760" dirty="0" err="1"/>
              <a:t>Pitarka</a:t>
            </a:r>
            <a:r>
              <a:rPr lang="en-US" sz="2760" dirty="0"/>
              <a:t> (GP)</a:t>
            </a:r>
          </a:p>
          <a:p>
            <a:r>
              <a:rPr lang="en-US" sz="2760" dirty="0"/>
              <a:t>SDSU	</a:t>
            </a:r>
          </a:p>
          <a:p>
            <a:r>
              <a:rPr lang="en-US" sz="2760" dirty="0"/>
              <a:t>UCSB</a:t>
            </a:r>
          </a:p>
          <a:p>
            <a:r>
              <a:rPr lang="en-US" sz="2760" dirty="0" err="1"/>
              <a:t>ExSIM</a:t>
            </a:r>
            <a:endParaRPr lang="en-US" sz="2760" dirty="0"/>
          </a:p>
          <a:p>
            <a:r>
              <a:rPr lang="en-US" sz="2760" dirty="0" err="1"/>
              <a:t>Irikura</a:t>
            </a:r>
            <a:r>
              <a:rPr lang="en-US" sz="2760" dirty="0"/>
              <a:t> Recipe Method 1</a:t>
            </a:r>
          </a:p>
          <a:p>
            <a:r>
              <a:rPr lang="en-US" sz="2760" dirty="0" err="1"/>
              <a:t>Irikura</a:t>
            </a:r>
            <a:r>
              <a:rPr lang="en-US" sz="2760" dirty="0"/>
              <a:t> Recipe Method 2</a:t>
            </a:r>
          </a:p>
          <a:p>
            <a:r>
              <a:rPr lang="en-US" sz="2760" dirty="0"/>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18</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9000" cy="6513488"/>
          </a:xfrm>
          <a:prstGeom prst="rect">
            <a:avLst/>
          </a:prstGeom>
        </p:spPr>
      </p:pic>
    </p:spTree>
    <p:extLst>
      <p:ext uri="{BB962C8B-B14F-4D97-AF65-F5344CB8AC3E}">
        <p14:creationId xmlns:p14="http://schemas.microsoft.com/office/powerpoint/2010/main" val="83558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5AFB-8A0F-A888-3BC2-E2443BDE79C0}"/>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267CF1CA-5893-F786-1A50-CBE92ACD171C}"/>
              </a:ext>
            </a:extLst>
          </p:cNvPr>
          <p:cNvSpPr>
            <a:spLocks noGrp="1"/>
          </p:cNvSpPr>
          <p:nvPr>
            <p:ph idx="1"/>
          </p:nvPr>
        </p:nvSpPr>
        <p:spPr/>
        <p:txBody>
          <a:bodyPr/>
          <a:lstStyle/>
          <a:p>
            <a:pPr marL="9527" indent="0">
              <a:buNone/>
            </a:pPr>
            <a:endParaRPr lang="en-US" dirty="0"/>
          </a:p>
          <a:p>
            <a:r>
              <a:rPr lang="en-US" dirty="0"/>
              <a:t>Overview of the SCEC Broadband Platform (BBP)</a:t>
            </a:r>
          </a:p>
          <a:p>
            <a:r>
              <a:rPr lang="en-US" dirty="0"/>
              <a:t>Overview of the SCEC Ground Motion Simulation Validation (GMSV)Toolkit</a:t>
            </a:r>
          </a:p>
          <a:p>
            <a:r>
              <a:rPr lang="en-US" dirty="0"/>
              <a:t>Development Directions</a:t>
            </a:r>
          </a:p>
        </p:txBody>
      </p:sp>
      <p:sp>
        <p:nvSpPr>
          <p:cNvPr id="4" name="Footer Placeholder 3">
            <a:extLst>
              <a:ext uri="{FF2B5EF4-FFF2-40B4-BE49-F238E27FC236}">
                <a16:creationId xmlns:a16="http://schemas.microsoft.com/office/drawing/2014/main" id="{C4E8BD5A-EEB2-AE88-5568-8DB894C67C33}"/>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F33C1184-E428-71F3-80D4-01981613185E}"/>
              </a:ext>
            </a:extLst>
          </p:cNvPr>
          <p:cNvSpPr>
            <a:spLocks noGrp="1"/>
          </p:cNvSpPr>
          <p:nvPr>
            <p:ph type="sldNum" sz="quarter" idx="12"/>
          </p:nvPr>
        </p:nvSpPr>
        <p:spPr/>
        <p:txBody>
          <a:bodyPr/>
          <a:lstStyle/>
          <a:p>
            <a:fld id="{F36C87F6-986D-49E6-AF40-1B3A1EE8064D}" type="slidenum">
              <a:rPr lang="uk-UA" smtClean="0"/>
              <a:pPr/>
              <a:t>1</a:t>
            </a:fld>
            <a:endParaRPr lang="uk-UA" dirty="0"/>
          </a:p>
        </p:txBody>
      </p:sp>
    </p:spTree>
    <p:extLst>
      <p:ext uri="{BB962C8B-B14F-4D97-AF65-F5344CB8AC3E}">
        <p14:creationId xmlns:p14="http://schemas.microsoft.com/office/powerpoint/2010/main" val="9423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accent2">
                    <a:lumMod val="75000"/>
                  </a:schemeClr>
                </a:solidFill>
              </a:rPr>
              <a:t>Graves and </a:t>
            </a:r>
            <a:r>
              <a:rPr lang="en-US" sz="2760" dirty="0" err="1">
                <a:solidFill>
                  <a:schemeClr val="accent2">
                    <a:lumMod val="75000"/>
                  </a:schemeClr>
                </a:solidFill>
              </a:rPr>
              <a:t>Pitarka</a:t>
            </a:r>
            <a:r>
              <a:rPr lang="en-US" sz="2760" dirty="0">
                <a:solidFill>
                  <a:schemeClr val="accent2">
                    <a:lumMod val="75000"/>
                  </a:schemeClr>
                </a:solidFill>
              </a:rPr>
              <a:t> (GP)</a:t>
            </a:r>
          </a:p>
          <a:p>
            <a:r>
              <a:rPr lang="en-US" sz="2760" dirty="0">
                <a:solidFill>
                  <a:schemeClr val="bg2">
                    <a:lumMod val="60000"/>
                    <a:lumOff val="40000"/>
                  </a:schemeClr>
                </a:solidFill>
              </a:rPr>
              <a:t>SDSU	</a:t>
            </a:r>
          </a:p>
          <a:p>
            <a:r>
              <a:rPr lang="en-US" sz="2760" dirty="0">
                <a:solidFill>
                  <a:schemeClr val="bg2">
                    <a:lumMod val="60000"/>
                    <a:lumOff val="40000"/>
                  </a:schemeClr>
                </a:solidFill>
              </a:rPr>
              <a:t>UCSB</a:t>
            </a:r>
          </a:p>
          <a:p>
            <a:r>
              <a:rPr lang="en-US" sz="2760" dirty="0" err="1">
                <a:solidFill>
                  <a:schemeClr val="bg2">
                    <a:lumMod val="60000"/>
                    <a:lumOff val="40000"/>
                  </a:schemeClr>
                </a:solidFill>
              </a:rPr>
              <a:t>ExSIM</a:t>
            </a:r>
            <a:endParaRPr lang="en-US" sz="2760" dirty="0">
              <a:solidFill>
                <a:schemeClr val="bg2">
                  <a:lumMod val="60000"/>
                  <a:lumOff val="40000"/>
                </a:schemeClr>
              </a:solidFill>
            </a:endParaRP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1</a:t>
            </a: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2</a:t>
            </a:r>
          </a:p>
          <a:p>
            <a:r>
              <a:rPr lang="en-US" sz="2760" dirty="0">
                <a:solidFill>
                  <a:schemeClr val="bg2">
                    <a:lumMod val="60000"/>
                    <a:lumOff val="40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19</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9000" cy="6513487"/>
          </a:xfrm>
          <a:prstGeom prst="rect">
            <a:avLst/>
          </a:prstGeom>
        </p:spPr>
      </p:pic>
    </p:spTree>
    <p:extLst>
      <p:ext uri="{BB962C8B-B14F-4D97-AF65-F5344CB8AC3E}">
        <p14:creationId xmlns:p14="http://schemas.microsoft.com/office/powerpoint/2010/main" val="159533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bg2">
                    <a:lumMod val="60000"/>
                    <a:lumOff val="40000"/>
                  </a:schemeClr>
                </a:solidFill>
              </a:rPr>
              <a:t>Graves and </a:t>
            </a:r>
            <a:r>
              <a:rPr lang="en-US" sz="2760" dirty="0" err="1">
                <a:solidFill>
                  <a:schemeClr val="bg2">
                    <a:lumMod val="60000"/>
                    <a:lumOff val="40000"/>
                  </a:schemeClr>
                </a:solidFill>
              </a:rPr>
              <a:t>Pitarka</a:t>
            </a:r>
            <a:r>
              <a:rPr lang="en-US" sz="2760" dirty="0">
                <a:solidFill>
                  <a:schemeClr val="bg2">
                    <a:lumMod val="60000"/>
                    <a:lumOff val="40000"/>
                  </a:schemeClr>
                </a:solidFill>
              </a:rPr>
              <a:t> (GP)</a:t>
            </a:r>
          </a:p>
          <a:p>
            <a:r>
              <a:rPr lang="en-US" sz="2760" dirty="0">
                <a:solidFill>
                  <a:schemeClr val="accent2">
                    <a:lumMod val="75000"/>
                  </a:schemeClr>
                </a:solidFill>
              </a:rPr>
              <a:t>SDSU</a:t>
            </a:r>
            <a:r>
              <a:rPr lang="en-US" sz="2760" dirty="0"/>
              <a:t>	</a:t>
            </a:r>
          </a:p>
          <a:p>
            <a:r>
              <a:rPr lang="en-US" sz="2760" dirty="0">
                <a:solidFill>
                  <a:schemeClr val="bg2">
                    <a:lumMod val="60000"/>
                    <a:lumOff val="40000"/>
                  </a:schemeClr>
                </a:solidFill>
              </a:rPr>
              <a:t>UCSB</a:t>
            </a:r>
          </a:p>
          <a:p>
            <a:r>
              <a:rPr lang="en-US" sz="2760" dirty="0" err="1">
                <a:solidFill>
                  <a:schemeClr val="bg2">
                    <a:lumMod val="60000"/>
                    <a:lumOff val="40000"/>
                  </a:schemeClr>
                </a:solidFill>
              </a:rPr>
              <a:t>ExSIM</a:t>
            </a:r>
            <a:endParaRPr lang="en-US" sz="2760" dirty="0">
              <a:solidFill>
                <a:schemeClr val="bg2">
                  <a:lumMod val="60000"/>
                  <a:lumOff val="40000"/>
                </a:schemeClr>
              </a:solidFill>
            </a:endParaRP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1</a:t>
            </a: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2</a:t>
            </a:r>
          </a:p>
          <a:p>
            <a:r>
              <a:rPr lang="en-US" sz="2760" dirty="0">
                <a:solidFill>
                  <a:schemeClr val="bg2">
                    <a:lumMod val="60000"/>
                    <a:lumOff val="40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20</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8999" cy="6513487"/>
          </a:xfrm>
          <a:prstGeom prst="rect">
            <a:avLst/>
          </a:prstGeom>
        </p:spPr>
      </p:pic>
    </p:spTree>
    <p:extLst>
      <p:ext uri="{BB962C8B-B14F-4D97-AF65-F5344CB8AC3E}">
        <p14:creationId xmlns:p14="http://schemas.microsoft.com/office/powerpoint/2010/main" val="3114435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bg2">
                    <a:lumMod val="60000"/>
                    <a:lumOff val="40000"/>
                  </a:schemeClr>
                </a:solidFill>
              </a:rPr>
              <a:t>Graves and </a:t>
            </a:r>
            <a:r>
              <a:rPr lang="en-US" sz="2760" dirty="0" err="1">
                <a:solidFill>
                  <a:schemeClr val="bg2">
                    <a:lumMod val="60000"/>
                    <a:lumOff val="40000"/>
                  </a:schemeClr>
                </a:solidFill>
              </a:rPr>
              <a:t>Pitarka</a:t>
            </a:r>
            <a:r>
              <a:rPr lang="en-US" sz="2760" dirty="0">
                <a:solidFill>
                  <a:schemeClr val="bg2">
                    <a:lumMod val="60000"/>
                    <a:lumOff val="40000"/>
                  </a:schemeClr>
                </a:solidFill>
              </a:rPr>
              <a:t> (GP)</a:t>
            </a:r>
          </a:p>
          <a:p>
            <a:r>
              <a:rPr lang="en-US" sz="2760" dirty="0">
                <a:solidFill>
                  <a:schemeClr val="bg2">
                    <a:lumMod val="60000"/>
                    <a:lumOff val="40000"/>
                  </a:schemeClr>
                </a:solidFill>
              </a:rPr>
              <a:t>SDSU</a:t>
            </a:r>
            <a:r>
              <a:rPr lang="en-US" sz="2760" dirty="0"/>
              <a:t>	</a:t>
            </a:r>
          </a:p>
          <a:p>
            <a:r>
              <a:rPr lang="en-US" sz="2760" dirty="0">
                <a:solidFill>
                  <a:schemeClr val="accent2">
                    <a:lumMod val="75000"/>
                  </a:schemeClr>
                </a:solidFill>
              </a:rPr>
              <a:t>UCSB</a:t>
            </a:r>
          </a:p>
          <a:p>
            <a:r>
              <a:rPr lang="en-US" sz="2760" dirty="0" err="1">
                <a:solidFill>
                  <a:schemeClr val="bg2">
                    <a:lumMod val="60000"/>
                    <a:lumOff val="40000"/>
                  </a:schemeClr>
                </a:solidFill>
              </a:rPr>
              <a:t>ExSIM</a:t>
            </a:r>
            <a:endParaRPr lang="en-US" sz="2760" dirty="0">
              <a:solidFill>
                <a:schemeClr val="bg2">
                  <a:lumMod val="60000"/>
                  <a:lumOff val="40000"/>
                </a:schemeClr>
              </a:solidFill>
            </a:endParaRP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1</a:t>
            </a: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2</a:t>
            </a:r>
          </a:p>
          <a:p>
            <a:r>
              <a:rPr lang="en-US" sz="2760" dirty="0">
                <a:solidFill>
                  <a:schemeClr val="bg2">
                    <a:lumMod val="60000"/>
                    <a:lumOff val="40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21</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8999" cy="6513487"/>
          </a:xfrm>
          <a:prstGeom prst="rect">
            <a:avLst/>
          </a:prstGeom>
        </p:spPr>
      </p:pic>
    </p:spTree>
    <p:extLst>
      <p:ext uri="{BB962C8B-B14F-4D97-AF65-F5344CB8AC3E}">
        <p14:creationId xmlns:p14="http://schemas.microsoft.com/office/powerpoint/2010/main" val="6548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bg2">
                    <a:lumMod val="60000"/>
                    <a:lumOff val="40000"/>
                  </a:schemeClr>
                </a:solidFill>
              </a:rPr>
              <a:t>Graves and </a:t>
            </a:r>
            <a:r>
              <a:rPr lang="en-US" sz="2760" dirty="0" err="1">
                <a:solidFill>
                  <a:schemeClr val="bg2">
                    <a:lumMod val="60000"/>
                    <a:lumOff val="40000"/>
                  </a:schemeClr>
                </a:solidFill>
              </a:rPr>
              <a:t>Pitarka</a:t>
            </a:r>
            <a:r>
              <a:rPr lang="en-US" sz="2760" dirty="0">
                <a:solidFill>
                  <a:schemeClr val="bg2">
                    <a:lumMod val="60000"/>
                    <a:lumOff val="40000"/>
                  </a:schemeClr>
                </a:solidFill>
              </a:rPr>
              <a:t> (GP)</a:t>
            </a:r>
          </a:p>
          <a:p>
            <a:r>
              <a:rPr lang="en-US" sz="2760" dirty="0">
                <a:solidFill>
                  <a:schemeClr val="bg2">
                    <a:lumMod val="60000"/>
                    <a:lumOff val="40000"/>
                  </a:schemeClr>
                </a:solidFill>
              </a:rPr>
              <a:t>SDSU	</a:t>
            </a:r>
          </a:p>
          <a:p>
            <a:r>
              <a:rPr lang="en-US" sz="2760" dirty="0">
                <a:solidFill>
                  <a:schemeClr val="bg2">
                    <a:lumMod val="60000"/>
                    <a:lumOff val="40000"/>
                  </a:schemeClr>
                </a:solidFill>
              </a:rPr>
              <a:t>UCSB</a:t>
            </a:r>
          </a:p>
          <a:p>
            <a:r>
              <a:rPr lang="en-US" sz="2760" dirty="0" err="1">
                <a:solidFill>
                  <a:schemeClr val="accent2">
                    <a:lumMod val="75000"/>
                  </a:schemeClr>
                </a:solidFill>
              </a:rPr>
              <a:t>ExSIM</a:t>
            </a:r>
            <a:endParaRPr lang="en-US" sz="2760" dirty="0">
              <a:solidFill>
                <a:schemeClr val="accent2">
                  <a:lumMod val="75000"/>
                </a:schemeClr>
              </a:solidFill>
            </a:endParaRP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1</a:t>
            </a: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2</a:t>
            </a:r>
          </a:p>
          <a:p>
            <a:r>
              <a:rPr lang="en-US" sz="2760" dirty="0">
                <a:solidFill>
                  <a:schemeClr val="bg2">
                    <a:lumMod val="60000"/>
                    <a:lumOff val="40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22</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8999" cy="6513487"/>
          </a:xfrm>
          <a:prstGeom prst="rect">
            <a:avLst/>
          </a:prstGeom>
        </p:spPr>
      </p:pic>
    </p:spTree>
    <p:extLst>
      <p:ext uri="{BB962C8B-B14F-4D97-AF65-F5344CB8AC3E}">
        <p14:creationId xmlns:p14="http://schemas.microsoft.com/office/powerpoint/2010/main" val="304676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bg2">
                    <a:lumMod val="60000"/>
                    <a:lumOff val="40000"/>
                  </a:schemeClr>
                </a:solidFill>
              </a:rPr>
              <a:t>Graves and </a:t>
            </a:r>
            <a:r>
              <a:rPr lang="en-US" sz="2760" dirty="0" err="1">
                <a:solidFill>
                  <a:schemeClr val="bg2">
                    <a:lumMod val="60000"/>
                    <a:lumOff val="40000"/>
                  </a:schemeClr>
                </a:solidFill>
              </a:rPr>
              <a:t>Pitarka</a:t>
            </a:r>
            <a:r>
              <a:rPr lang="en-US" sz="2760" dirty="0">
                <a:solidFill>
                  <a:schemeClr val="bg2">
                    <a:lumMod val="60000"/>
                    <a:lumOff val="40000"/>
                  </a:schemeClr>
                </a:solidFill>
              </a:rPr>
              <a:t> (GP)</a:t>
            </a:r>
          </a:p>
          <a:p>
            <a:r>
              <a:rPr lang="en-US" sz="2760" dirty="0">
                <a:solidFill>
                  <a:schemeClr val="bg2">
                    <a:lumMod val="60000"/>
                    <a:lumOff val="40000"/>
                  </a:schemeClr>
                </a:solidFill>
              </a:rPr>
              <a:t>SDSU	</a:t>
            </a:r>
          </a:p>
          <a:p>
            <a:r>
              <a:rPr lang="en-US" sz="2760" dirty="0">
                <a:solidFill>
                  <a:schemeClr val="bg2">
                    <a:lumMod val="60000"/>
                    <a:lumOff val="40000"/>
                  </a:schemeClr>
                </a:solidFill>
              </a:rPr>
              <a:t>UCSB</a:t>
            </a:r>
          </a:p>
          <a:p>
            <a:r>
              <a:rPr lang="en-US" sz="2760" dirty="0" err="1">
                <a:solidFill>
                  <a:schemeClr val="bg2">
                    <a:lumMod val="60000"/>
                    <a:lumOff val="40000"/>
                  </a:schemeClr>
                </a:solidFill>
              </a:rPr>
              <a:t>ExSIM</a:t>
            </a:r>
            <a:endParaRPr lang="en-US" sz="2760" dirty="0">
              <a:solidFill>
                <a:schemeClr val="bg2">
                  <a:lumMod val="60000"/>
                  <a:lumOff val="40000"/>
                </a:schemeClr>
              </a:solidFill>
            </a:endParaRPr>
          </a:p>
          <a:p>
            <a:r>
              <a:rPr lang="en-US" sz="2760" dirty="0" err="1">
                <a:solidFill>
                  <a:schemeClr val="accent2">
                    <a:lumMod val="75000"/>
                  </a:schemeClr>
                </a:solidFill>
              </a:rPr>
              <a:t>Irikura</a:t>
            </a:r>
            <a:r>
              <a:rPr lang="en-US" sz="2760" dirty="0">
                <a:solidFill>
                  <a:schemeClr val="accent2">
                    <a:lumMod val="75000"/>
                  </a:schemeClr>
                </a:solidFill>
              </a:rPr>
              <a:t> Recipe Method 1</a:t>
            </a: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2</a:t>
            </a:r>
          </a:p>
          <a:p>
            <a:r>
              <a:rPr lang="en-US" sz="2760" dirty="0">
                <a:solidFill>
                  <a:schemeClr val="bg2">
                    <a:lumMod val="60000"/>
                    <a:lumOff val="40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23</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8999" cy="6513487"/>
          </a:xfrm>
          <a:prstGeom prst="rect">
            <a:avLst/>
          </a:prstGeom>
        </p:spPr>
      </p:pic>
    </p:spTree>
    <p:extLst>
      <p:ext uri="{BB962C8B-B14F-4D97-AF65-F5344CB8AC3E}">
        <p14:creationId xmlns:p14="http://schemas.microsoft.com/office/powerpoint/2010/main" val="2966384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bg2">
                    <a:lumMod val="60000"/>
                    <a:lumOff val="40000"/>
                  </a:schemeClr>
                </a:solidFill>
              </a:rPr>
              <a:t>Graves and </a:t>
            </a:r>
            <a:r>
              <a:rPr lang="en-US" sz="2760" dirty="0" err="1">
                <a:solidFill>
                  <a:schemeClr val="bg2">
                    <a:lumMod val="60000"/>
                    <a:lumOff val="40000"/>
                  </a:schemeClr>
                </a:solidFill>
              </a:rPr>
              <a:t>Pitarka</a:t>
            </a:r>
            <a:r>
              <a:rPr lang="en-US" sz="2760" dirty="0">
                <a:solidFill>
                  <a:schemeClr val="bg2">
                    <a:lumMod val="60000"/>
                    <a:lumOff val="40000"/>
                  </a:schemeClr>
                </a:solidFill>
              </a:rPr>
              <a:t> (GP)</a:t>
            </a:r>
          </a:p>
          <a:p>
            <a:r>
              <a:rPr lang="en-US" sz="2760" dirty="0">
                <a:solidFill>
                  <a:schemeClr val="bg2">
                    <a:lumMod val="60000"/>
                    <a:lumOff val="40000"/>
                  </a:schemeClr>
                </a:solidFill>
              </a:rPr>
              <a:t>SDSU	</a:t>
            </a:r>
          </a:p>
          <a:p>
            <a:r>
              <a:rPr lang="en-US" sz="2760" dirty="0">
                <a:solidFill>
                  <a:schemeClr val="bg2">
                    <a:lumMod val="60000"/>
                    <a:lumOff val="40000"/>
                  </a:schemeClr>
                </a:solidFill>
              </a:rPr>
              <a:t>UCSB</a:t>
            </a:r>
          </a:p>
          <a:p>
            <a:r>
              <a:rPr lang="en-US" sz="2760" dirty="0" err="1">
                <a:solidFill>
                  <a:schemeClr val="bg2">
                    <a:lumMod val="60000"/>
                    <a:lumOff val="40000"/>
                  </a:schemeClr>
                </a:solidFill>
              </a:rPr>
              <a:t>ExSIM</a:t>
            </a:r>
            <a:endParaRPr lang="en-US" sz="2760" dirty="0">
              <a:solidFill>
                <a:schemeClr val="bg2">
                  <a:lumMod val="60000"/>
                  <a:lumOff val="40000"/>
                </a:schemeClr>
              </a:solidFill>
            </a:endParaRP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1</a:t>
            </a:r>
          </a:p>
          <a:p>
            <a:r>
              <a:rPr lang="en-US" sz="2760" dirty="0" err="1">
                <a:solidFill>
                  <a:schemeClr val="accent2">
                    <a:lumMod val="75000"/>
                  </a:schemeClr>
                </a:solidFill>
              </a:rPr>
              <a:t>Irikura</a:t>
            </a:r>
            <a:r>
              <a:rPr lang="en-US" sz="2760" dirty="0">
                <a:solidFill>
                  <a:schemeClr val="accent2">
                    <a:lumMod val="75000"/>
                  </a:schemeClr>
                </a:solidFill>
              </a:rPr>
              <a:t> Recipe Method 2</a:t>
            </a:r>
          </a:p>
          <a:p>
            <a:r>
              <a:rPr lang="en-US" sz="2760" dirty="0">
                <a:solidFill>
                  <a:schemeClr val="bg2">
                    <a:lumMod val="60000"/>
                    <a:lumOff val="40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24</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8999" cy="6513487"/>
          </a:xfrm>
          <a:prstGeom prst="rect">
            <a:avLst/>
          </a:prstGeom>
        </p:spPr>
      </p:pic>
    </p:spTree>
    <p:extLst>
      <p:ext uri="{BB962C8B-B14F-4D97-AF65-F5344CB8AC3E}">
        <p14:creationId xmlns:p14="http://schemas.microsoft.com/office/powerpoint/2010/main" val="3169291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3" name="Content Placeholder 2"/>
          <p:cNvSpPr>
            <a:spLocks noGrp="1"/>
          </p:cNvSpPr>
          <p:nvPr>
            <p:ph idx="1"/>
          </p:nvPr>
        </p:nvSpPr>
        <p:spPr>
          <a:xfrm>
            <a:off x="1432560" y="1600200"/>
            <a:ext cx="6339840" cy="5437731"/>
          </a:xfrm>
        </p:spPr>
        <p:txBody>
          <a:bodyPr>
            <a:noAutofit/>
          </a:bodyPr>
          <a:lstStyle/>
          <a:p>
            <a:r>
              <a:rPr lang="en-US" sz="2760" dirty="0">
                <a:solidFill>
                  <a:schemeClr val="bg2">
                    <a:lumMod val="60000"/>
                    <a:lumOff val="40000"/>
                  </a:schemeClr>
                </a:solidFill>
              </a:rPr>
              <a:t>Graves and </a:t>
            </a:r>
            <a:r>
              <a:rPr lang="en-US" sz="2760" dirty="0" err="1">
                <a:solidFill>
                  <a:schemeClr val="bg2">
                    <a:lumMod val="60000"/>
                    <a:lumOff val="40000"/>
                  </a:schemeClr>
                </a:solidFill>
              </a:rPr>
              <a:t>Pitarka</a:t>
            </a:r>
            <a:r>
              <a:rPr lang="en-US" sz="2760" dirty="0">
                <a:solidFill>
                  <a:schemeClr val="bg2">
                    <a:lumMod val="60000"/>
                    <a:lumOff val="40000"/>
                  </a:schemeClr>
                </a:solidFill>
              </a:rPr>
              <a:t> (GP)</a:t>
            </a:r>
          </a:p>
          <a:p>
            <a:r>
              <a:rPr lang="en-US" sz="2760" dirty="0">
                <a:solidFill>
                  <a:schemeClr val="bg2">
                    <a:lumMod val="60000"/>
                    <a:lumOff val="40000"/>
                  </a:schemeClr>
                </a:solidFill>
              </a:rPr>
              <a:t>SDSU	</a:t>
            </a:r>
          </a:p>
          <a:p>
            <a:r>
              <a:rPr lang="en-US" sz="2760" dirty="0">
                <a:solidFill>
                  <a:schemeClr val="bg2">
                    <a:lumMod val="60000"/>
                    <a:lumOff val="40000"/>
                  </a:schemeClr>
                </a:solidFill>
              </a:rPr>
              <a:t>UCSB</a:t>
            </a:r>
          </a:p>
          <a:p>
            <a:r>
              <a:rPr lang="en-US" sz="2760" dirty="0" err="1">
                <a:solidFill>
                  <a:schemeClr val="bg2">
                    <a:lumMod val="60000"/>
                    <a:lumOff val="40000"/>
                  </a:schemeClr>
                </a:solidFill>
              </a:rPr>
              <a:t>ExSIM</a:t>
            </a:r>
            <a:endParaRPr lang="en-US" sz="2760" dirty="0">
              <a:solidFill>
                <a:schemeClr val="bg2">
                  <a:lumMod val="60000"/>
                  <a:lumOff val="40000"/>
                </a:schemeClr>
              </a:solidFill>
            </a:endParaRP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1</a:t>
            </a:r>
          </a:p>
          <a:p>
            <a:r>
              <a:rPr lang="en-US" sz="2760" dirty="0" err="1">
                <a:solidFill>
                  <a:schemeClr val="bg2">
                    <a:lumMod val="60000"/>
                    <a:lumOff val="40000"/>
                  </a:schemeClr>
                </a:solidFill>
              </a:rPr>
              <a:t>Irikura</a:t>
            </a:r>
            <a:r>
              <a:rPr lang="en-US" sz="2760" dirty="0">
                <a:solidFill>
                  <a:schemeClr val="bg2">
                    <a:lumMod val="60000"/>
                    <a:lumOff val="40000"/>
                  </a:schemeClr>
                </a:solidFill>
              </a:rPr>
              <a:t> Recipe Method 2</a:t>
            </a:r>
          </a:p>
          <a:p>
            <a:r>
              <a:rPr lang="en-US" sz="2760" dirty="0">
                <a:solidFill>
                  <a:schemeClr val="accent2">
                    <a:lumMod val="75000"/>
                  </a:schemeClr>
                </a:solidFill>
              </a:rPr>
              <a:t>Song RMG</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25</a:t>
            </a:fld>
            <a:endParaRPr lang="uk-UA" dirty="0"/>
          </a:p>
        </p:txBody>
      </p:sp>
      <p:pic>
        <p:nvPicPr>
          <p:cNvPr id="14" name="Picture 13">
            <a:extLst>
              <a:ext uri="{FF2B5EF4-FFF2-40B4-BE49-F238E27FC236}">
                <a16:creationId xmlns:a16="http://schemas.microsoft.com/office/drawing/2014/main" id="{1266599E-D2F1-F044-97D8-3A54F5AE1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97280"/>
            <a:ext cx="7238999" cy="6513487"/>
          </a:xfrm>
          <a:prstGeom prst="rect">
            <a:avLst/>
          </a:prstGeom>
        </p:spPr>
      </p:pic>
    </p:spTree>
    <p:extLst>
      <p:ext uri="{BB962C8B-B14F-4D97-AF65-F5344CB8AC3E}">
        <p14:creationId xmlns:p14="http://schemas.microsoft.com/office/powerpoint/2010/main" val="2104445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Methods</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26</a:t>
            </a:fld>
            <a:endParaRPr lang="uk-UA" dirty="0"/>
          </a:p>
        </p:txBody>
      </p:sp>
      <p:pic>
        <p:nvPicPr>
          <p:cNvPr id="17" name="Picture 16">
            <a:extLst>
              <a:ext uri="{FF2B5EF4-FFF2-40B4-BE49-F238E27FC236}">
                <a16:creationId xmlns:a16="http://schemas.microsoft.com/office/drawing/2014/main" id="{7A05D269-5892-DE43-9064-14FA6E42E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524000"/>
            <a:ext cx="8899805" cy="5129017"/>
          </a:xfrm>
          <a:prstGeom prst="rect">
            <a:avLst/>
          </a:prstGeom>
        </p:spPr>
      </p:pic>
      <p:sp>
        <p:nvSpPr>
          <p:cNvPr id="15" name="Content Placeholder 10">
            <a:extLst>
              <a:ext uri="{FF2B5EF4-FFF2-40B4-BE49-F238E27FC236}">
                <a16:creationId xmlns:a16="http://schemas.microsoft.com/office/drawing/2014/main" id="{16563142-D1C0-0948-94FB-183466E47249}"/>
              </a:ext>
            </a:extLst>
          </p:cNvPr>
          <p:cNvSpPr>
            <a:spLocks noGrp="1"/>
          </p:cNvSpPr>
          <p:nvPr>
            <p:ph idx="1"/>
          </p:nvPr>
        </p:nvSpPr>
        <p:spPr>
          <a:xfrm>
            <a:off x="363949" y="1905000"/>
            <a:ext cx="4665251" cy="4038600"/>
          </a:xfrm>
        </p:spPr>
        <p:txBody>
          <a:bodyPr>
            <a:normAutofit fontScale="92500"/>
          </a:bodyPr>
          <a:lstStyle/>
          <a:p>
            <a:pPr marL="9527" indent="0">
              <a:buNone/>
            </a:pPr>
            <a:r>
              <a:rPr lang="en-US" dirty="0"/>
              <a:t>GitHub Documentation</a:t>
            </a:r>
          </a:p>
          <a:p>
            <a:r>
              <a:rPr lang="en-US" dirty="0"/>
              <a:t>Per model description</a:t>
            </a:r>
          </a:p>
          <a:p>
            <a:r>
              <a:rPr lang="en-US" dirty="0"/>
              <a:t>Modeler-provided model summary</a:t>
            </a:r>
          </a:p>
          <a:p>
            <a:r>
              <a:rPr lang="en-US" dirty="0"/>
              <a:t>Links to more detailed publications</a:t>
            </a:r>
          </a:p>
        </p:txBody>
      </p:sp>
      <p:sp>
        <p:nvSpPr>
          <p:cNvPr id="3" name="TextBox 2">
            <a:extLst>
              <a:ext uri="{FF2B5EF4-FFF2-40B4-BE49-F238E27FC236}">
                <a16:creationId xmlns:a16="http://schemas.microsoft.com/office/drawing/2014/main" id="{011D4DEA-3BC4-328E-E397-B3FEF68A4783}"/>
              </a:ext>
            </a:extLst>
          </p:cNvPr>
          <p:cNvSpPr txBox="1"/>
          <p:nvPr/>
        </p:nvSpPr>
        <p:spPr>
          <a:xfrm>
            <a:off x="363949" y="7079737"/>
            <a:ext cx="8573181" cy="494751"/>
          </a:xfrm>
          <a:prstGeom prst="rect">
            <a:avLst/>
          </a:prstGeom>
          <a:noFill/>
        </p:spPr>
        <p:txBody>
          <a:bodyPr wrap="none" rtlCol="0">
            <a:spAutoFit/>
          </a:bodyPr>
          <a:lstStyle/>
          <a:p>
            <a:pPr algn="l">
              <a:lnSpc>
                <a:spcPct val="120000"/>
              </a:lnSpc>
              <a:spcBef>
                <a:spcPts val="0"/>
              </a:spcBef>
            </a:pPr>
            <a:r>
              <a:rPr lang="en-US" sz="2400" dirty="0">
                <a:hlinkClick r:id="rId3"/>
              </a:rPr>
              <a:t>https://</a:t>
            </a:r>
            <a:r>
              <a:rPr lang="en-US" sz="2400" dirty="0" err="1">
                <a:hlinkClick r:id="rId3"/>
              </a:rPr>
              <a:t>github.com</a:t>
            </a:r>
            <a:r>
              <a:rPr lang="en-US" sz="2400" dirty="0">
                <a:hlinkClick r:id="rId3"/>
              </a:rPr>
              <a:t>/</a:t>
            </a:r>
            <a:r>
              <a:rPr lang="en-US" sz="2400" dirty="0" err="1">
                <a:hlinkClick r:id="rId3"/>
              </a:rPr>
              <a:t>SCECcode</a:t>
            </a:r>
            <a:r>
              <a:rPr lang="en-US" sz="2400" dirty="0">
                <a:hlinkClick r:id="rId3"/>
              </a:rPr>
              <a:t>/</a:t>
            </a:r>
            <a:r>
              <a:rPr lang="en-US" sz="2400" dirty="0" err="1">
                <a:hlinkClick r:id="rId3"/>
              </a:rPr>
              <a:t>bbp</a:t>
            </a:r>
            <a:r>
              <a:rPr lang="en-US" sz="2400" dirty="0">
                <a:hlinkClick r:id="rId3"/>
              </a:rPr>
              <a:t>/wiki/Methods-and-Modules</a:t>
            </a:r>
            <a:endParaRPr lang="en-US" sz="2400" dirty="0"/>
          </a:p>
        </p:txBody>
      </p:sp>
    </p:spTree>
    <p:extLst>
      <p:ext uri="{BB962C8B-B14F-4D97-AF65-F5344CB8AC3E}">
        <p14:creationId xmlns:p14="http://schemas.microsoft.com/office/powerpoint/2010/main" val="622727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5AFB-8A0F-A888-3BC2-E2443BDE79C0}"/>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267CF1CA-5893-F786-1A50-CBE92ACD171C}"/>
              </a:ext>
            </a:extLst>
          </p:cNvPr>
          <p:cNvSpPr>
            <a:spLocks noGrp="1"/>
          </p:cNvSpPr>
          <p:nvPr>
            <p:ph idx="1"/>
          </p:nvPr>
        </p:nvSpPr>
        <p:spPr/>
        <p:txBody>
          <a:bodyPr/>
          <a:lstStyle/>
          <a:p>
            <a:pPr marL="9527" indent="0">
              <a:buNone/>
            </a:pPr>
            <a:endParaRPr lang="en-US" dirty="0"/>
          </a:p>
          <a:p>
            <a:r>
              <a:rPr lang="en-US" dirty="0"/>
              <a:t>Overview of the SCEC Broadband Platform (BBP)</a:t>
            </a:r>
          </a:p>
          <a:p>
            <a:r>
              <a:rPr lang="en-US" dirty="0">
                <a:solidFill>
                  <a:srgbClr val="9E1C1F"/>
                </a:solidFill>
              </a:rPr>
              <a:t>Overview of the SCEC Ground Motion Simulation Validation (GMSV)Toolkit</a:t>
            </a:r>
          </a:p>
          <a:p>
            <a:r>
              <a:rPr lang="en-US" dirty="0"/>
              <a:t>Development Directions</a:t>
            </a:r>
          </a:p>
        </p:txBody>
      </p:sp>
      <p:sp>
        <p:nvSpPr>
          <p:cNvPr id="4" name="Footer Placeholder 3">
            <a:extLst>
              <a:ext uri="{FF2B5EF4-FFF2-40B4-BE49-F238E27FC236}">
                <a16:creationId xmlns:a16="http://schemas.microsoft.com/office/drawing/2014/main" id="{C4E8BD5A-EEB2-AE88-5568-8DB894C67C33}"/>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F33C1184-E428-71F3-80D4-01981613185E}"/>
              </a:ext>
            </a:extLst>
          </p:cNvPr>
          <p:cNvSpPr>
            <a:spLocks noGrp="1"/>
          </p:cNvSpPr>
          <p:nvPr>
            <p:ph type="sldNum" sz="quarter" idx="12"/>
          </p:nvPr>
        </p:nvSpPr>
        <p:spPr/>
        <p:txBody>
          <a:bodyPr/>
          <a:lstStyle/>
          <a:p>
            <a:fld id="{F36C87F6-986D-49E6-AF40-1B3A1EE8064D}" type="slidenum">
              <a:rPr lang="uk-UA" smtClean="0"/>
              <a:pPr/>
              <a:t>27</a:t>
            </a:fld>
            <a:endParaRPr lang="uk-UA" dirty="0"/>
          </a:p>
        </p:txBody>
      </p:sp>
    </p:spTree>
    <p:extLst>
      <p:ext uri="{BB962C8B-B14F-4D97-AF65-F5344CB8AC3E}">
        <p14:creationId xmlns:p14="http://schemas.microsoft.com/office/powerpoint/2010/main" val="2601649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D45B-EBC1-9FDD-882E-7806D96784BA}"/>
              </a:ext>
            </a:extLst>
          </p:cNvPr>
          <p:cNvSpPr>
            <a:spLocks noGrp="1"/>
          </p:cNvSpPr>
          <p:nvPr>
            <p:ph type="title"/>
          </p:nvPr>
        </p:nvSpPr>
        <p:spPr/>
        <p:txBody>
          <a:bodyPr>
            <a:normAutofit fontScale="90000"/>
          </a:bodyPr>
          <a:lstStyle/>
          <a:p>
            <a:r>
              <a:rPr lang="en-US" dirty="0"/>
              <a:t>GMSV Toolkit: Goals and Background</a:t>
            </a:r>
          </a:p>
        </p:txBody>
      </p:sp>
      <p:sp>
        <p:nvSpPr>
          <p:cNvPr id="4" name="Footer Placeholder 3">
            <a:extLst>
              <a:ext uri="{FF2B5EF4-FFF2-40B4-BE49-F238E27FC236}">
                <a16:creationId xmlns:a16="http://schemas.microsoft.com/office/drawing/2014/main" id="{1008AA9F-F83D-36DE-CC89-741078DD7FFB}"/>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6CAF7C7F-4F8B-D7C8-EDA4-C41E2C7178EA}"/>
              </a:ext>
            </a:extLst>
          </p:cNvPr>
          <p:cNvSpPr>
            <a:spLocks noGrp="1"/>
          </p:cNvSpPr>
          <p:nvPr>
            <p:ph type="sldNum" sz="quarter" idx="12"/>
          </p:nvPr>
        </p:nvSpPr>
        <p:spPr/>
        <p:txBody>
          <a:bodyPr/>
          <a:lstStyle/>
          <a:p>
            <a:fld id="{F36C87F6-986D-49E6-AF40-1B3A1EE8064D}" type="slidenum">
              <a:rPr lang="uk-UA" smtClean="0"/>
              <a:pPr/>
              <a:t>28</a:t>
            </a:fld>
            <a:endParaRPr lang="uk-UA" dirty="0"/>
          </a:p>
        </p:txBody>
      </p:sp>
      <p:sp>
        <p:nvSpPr>
          <p:cNvPr id="8" name="Content Placeholder 2">
            <a:extLst>
              <a:ext uri="{FF2B5EF4-FFF2-40B4-BE49-F238E27FC236}">
                <a16:creationId xmlns:a16="http://schemas.microsoft.com/office/drawing/2014/main" id="{E848CD44-FA87-7130-28BB-1A1E919917FF}"/>
              </a:ext>
            </a:extLst>
          </p:cNvPr>
          <p:cNvSpPr>
            <a:spLocks noGrp="1"/>
          </p:cNvSpPr>
          <p:nvPr>
            <p:ph sz="half" idx="1"/>
          </p:nvPr>
        </p:nvSpPr>
        <p:spPr>
          <a:xfrm>
            <a:off x="152399" y="1320751"/>
            <a:ext cx="14114051" cy="6756449"/>
          </a:xfrm>
        </p:spPr>
        <p:txBody>
          <a:bodyPr>
            <a:normAutofit/>
          </a:bodyPr>
          <a:lstStyle/>
          <a:p>
            <a:pPr marL="9527" indent="0">
              <a:lnSpc>
                <a:spcPct val="120000"/>
              </a:lnSpc>
              <a:buNone/>
            </a:pPr>
            <a:r>
              <a:rPr lang="en-US" sz="2800" dirty="0">
                <a:solidFill>
                  <a:srgbClr val="FF0000"/>
                </a:solidFill>
              </a:rPr>
              <a:t>G</a:t>
            </a:r>
            <a:r>
              <a:rPr lang="en-US" sz="2800" dirty="0"/>
              <a:t>round </a:t>
            </a:r>
            <a:r>
              <a:rPr lang="en-US" sz="2800" dirty="0">
                <a:solidFill>
                  <a:srgbClr val="FF0000"/>
                </a:solidFill>
              </a:rPr>
              <a:t>M</a:t>
            </a:r>
            <a:r>
              <a:rPr lang="en-US" sz="2800" dirty="0"/>
              <a:t>otion </a:t>
            </a:r>
            <a:r>
              <a:rPr lang="en-US" sz="2800" dirty="0">
                <a:solidFill>
                  <a:srgbClr val="FF0000"/>
                </a:solidFill>
              </a:rPr>
              <a:t>S</a:t>
            </a:r>
            <a:r>
              <a:rPr lang="en-US" sz="2800" dirty="0"/>
              <a:t>imulation </a:t>
            </a:r>
            <a:r>
              <a:rPr lang="en-US" sz="2800" dirty="0">
                <a:solidFill>
                  <a:srgbClr val="FF0000"/>
                </a:solidFill>
              </a:rPr>
              <a:t>V</a:t>
            </a:r>
            <a:r>
              <a:rPr lang="en-US" sz="2800" dirty="0"/>
              <a:t>alidation software </a:t>
            </a:r>
            <a:r>
              <a:rPr lang="en-US" sz="2800" dirty="0">
                <a:solidFill>
                  <a:srgbClr val="FF0000"/>
                </a:solidFill>
              </a:rPr>
              <a:t>Toolkit </a:t>
            </a:r>
            <a:r>
              <a:rPr lang="en-US" sz="2800" dirty="0">
                <a:solidFill>
                  <a:schemeClr val="tx1"/>
                </a:solidFill>
              </a:rPr>
              <a:t>(</a:t>
            </a:r>
            <a:r>
              <a:rPr lang="en-US" sz="2800" dirty="0"/>
              <a:t>SCEC Project 22091)</a:t>
            </a:r>
          </a:p>
          <a:p>
            <a:pPr lvl="1">
              <a:lnSpc>
                <a:spcPct val="120000"/>
              </a:lnSpc>
            </a:pPr>
            <a:r>
              <a:rPr lang="en-US" sz="2800" dirty="0"/>
              <a:t>Developed by Christine Goulet, Fabio Silva, and Phil </a:t>
            </a:r>
            <a:r>
              <a:rPr lang="en-US" sz="2800" dirty="0" err="1"/>
              <a:t>Maechling</a:t>
            </a:r>
            <a:endParaRPr lang="en-US" sz="2800" dirty="0"/>
          </a:p>
        </p:txBody>
      </p:sp>
      <p:sp>
        <p:nvSpPr>
          <p:cNvPr id="3" name="Content Placeholder 2">
            <a:extLst>
              <a:ext uri="{FF2B5EF4-FFF2-40B4-BE49-F238E27FC236}">
                <a16:creationId xmlns:a16="http://schemas.microsoft.com/office/drawing/2014/main" id="{AB08CE55-67D6-D4B3-8938-63734F40E81F}"/>
              </a:ext>
            </a:extLst>
          </p:cNvPr>
          <p:cNvSpPr txBox="1">
            <a:spLocks/>
          </p:cNvSpPr>
          <p:nvPr/>
        </p:nvSpPr>
        <p:spPr>
          <a:xfrm>
            <a:off x="258171" y="3026606"/>
            <a:ext cx="13902505" cy="4678680"/>
          </a:xfrm>
          <a:prstGeom prst="rect">
            <a:avLst/>
          </a:prstGeom>
        </p:spPr>
        <p:txBody>
          <a:bodyPr vert="horz" lIns="109746" tIns="54873" rIns="109746" bIns="54873" rtlCol="0">
            <a:normAutofit fontScale="92500" lnSpcReduction="10000"/>
          </a:bodyPr>
          <a:lstStyle>
            <a:lvl1pPr marL="280082" indent="-270555" algn="l" defTabSz="1097463" rtl="0" eaLnBrk="1" latinLnBrk="0" hangingPunct="1">
              <a:lnSpc>
                <a:spcPct val="100000"/>
              </a:lnSpc>
              <a:spcBef>
                <a:spcPts val="2160"/>
              </a:spcBef>
              <a:buClr>
                <a:schemeClr val="tx1"/>
              </a:buClr>
              <a:buSzPct val="90000"/>
              <a:buFont typeface="Arial" pitchFamily="34" charset="0"/>
              <a:buChar char="•"/>
              <a:tabLst/>
              <a:defRPr sz="3400" kern="1200">
                <a:solidFill>
                  <a:sysClr val="windowText" lastClr="000000"/>
                </a:solidFill>
                <a:latin typeface="Arial" charset="0"/>
                <a:ea typeface="Arial" charset="0"/>
                <a:cs typeface="Arial" charset="0"/>
              </a:defRPr>
            </a:lvl1pPr>
            <a:lvl2pPr marL="483951" indent="-203870" algn="l" defTabSz="1097463" rtl="0" eaLnBrk="1" latinLnBrk="0" hangingPunct="1">
              <a:lnSpc>
                <a:spcPct val="100000"/>
              </a:lnSpc>
              <a:spcBef>
                <a:spcPts val="720"/>
              </a:spcBef>
              <a:buClr>
                <a:schemeClr val="tx1"/>
              </a:buClr>
              <a:buSzPct val="80000"/>
              <a:buFont typeface="Arial" charset="0"/>
              <a:buChar char="•"/>
              <a:tabLst/>
              <a:defRPr sz="2900" kern="1200">
                <a:solidFill>
                  <a:sysClr val="windowText" lastClr="000000"/>
                </a:solidFill>
                <a:latin typeface="Arial" charset="0"/>
                <a:ea typeface="Arial" charset="0"/>
                <a:cs typeface="Arial" charset="0"/>
              </a:defRPr>
            </a:lvl2pPr>
            <a:lvl3pPr marL="825003" indent="-222923" algn="l" defTabSz="1097463" rtl="0" eaLnBrk="1" latinLnBrk="0" hangingPunct="1">
              <a:lnSpc>
                <a:spcPct val="100000"/>
              </a:lnSpc>
              <a:spcBef>
                <a:spcPts val="720"/>
              </a:spcBef>
              <a:buClr>
                <a:schemeClr val="tx1"/>
              </a:buClr>
              <a:buSzPct val="80000"/>
              <a:buFont typeface="Arial" pitchFamily="34" charset="0"/>
              <a:buChar char="•"/>
              <a:tabLst/>
              <a:defRPr sz="2400" kern="1200">
                <a:solidFill>
                  <a:sysClr val="windowText" lastClr="000000"/>
                </a:solidFill>
                <a:latin typeface="Arial" charset="0"/>
                <a:ea typeface="Arial" charset="0"/>
                <a:cs typeface="Arial" charset="0"/>
              </a:defRPr>
            </a:lvl3pPr>
            <a:lvl4pPr marL="1105084" indent="-228638" algn="l" defTabSz="1097463" rtl="0" eaLnBrk="1" latinLnBrk="0" hangingPunct="1">
              <a:lnSpc>
                <a:spcPct val="100000"/>
              </a:lnSpc>
              <a:spcBef>
                <a:spcPts val="720"/>
              </a:spcBef>
              <a:buClr>
                <a:schemeClr val="tx1"/>
              </a:buClr>
              <a:buSzPct val="80000"/>
              <a:buFont typeface="Arial" pitchFamily="34" charset="0"/>
              <a:buChar char="•"/>
              <a:tabLst/>
              <a:defRPr sz="2200" kern="1200">
                <a:solidFill>
                  <a:sysClr val="windowText" lastClr="000000"/>
                </a:solidFill>
                <a:latin typeface="Arial" charset="0"/>
                <a:ea typeface="Arial" charset="0"/>
                <a:cs typeface="Arial" charset="0"/>
              </a:defRPr>
            </a:lvl4pPr>
            <a:lvl5pPr marL="1377545" indent="-226733" algn="l" defTabSz="1097463" rtl="0" eaLnBrk="1" latinLnBrk="0" hangingPunct="1">
              <a:lnSpc>
                <a:spcPct val="100000"/>
              </a:lnSpc>
              <a:spcBef>
                <a:spcPts val="720"/>
              </a:spcBef>
              <a:buClr>
                <a:schemeClr val="tx1"/>
              </a:buClr>
              <a:buSzPct val="80000"/>
              <a:buFont typeface="Arial" pitchFamily="34" charset="0"/>
              <a:buChar char="•"/>
              <a:tabLst/>
              <a:defRPr sz="2200" kern="1200">
                <a:solidFill>
                  <a:sysClr val="windowText" lastClr="000000"/>
                </a:solidFill>
                <a:latin typeface="Arial" charset="0"/>
                <a:ea typeface="Arial" charset="0"/>
                <a:cs typeface="Arial" charset="0"/>
              </a:defRPr>
            </a:lvl5pPr>
            <a:lvl6pPr marL="1701067" indent="-274366" algn="l" defTabSz="1097463" rtl="0" eaLnBrk="1" latinLnBrk="0" hangingPunct="1">
              <a:spcBef>
                <a:spcPts val="720"/>
              </a:spcBef>
              <a:buSzPct val="80000"/>
              <a:buFont typeface="Arial" pitchFamily="34" charset="0"/>
              <a:buChar char="•"/>
              <a:defRPr sz="1900" kern="1200">
                <a:solidFill>
                  <a:schemeClr val="tx1"/>
                </a:solidFill>
                <a:latin typeface="+mn-lt"/>
                <a:ea typeface="+mn-ea"/>
                <a:cs typeface="+mn-cs"/>
              </a:defRPr>
            </a:lvl6pPr>
            <a:lvl7pPr marL="1975433"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7pPr>
            <a:lvl8pPr marL="2249799"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8pPr>
            <a:lvl9pPr marL="2524165" indent="-274366" algn="l" defTabSz="1097463" rtl="0" eaLnBrk="1" latinLnBrk="0" hangingPunct="1">
              <a:spcBef>
                <a:spcPts val="720"/>
              </a:spcBef>
              <a:buSzPct val="80000"/>
              <a:buFont typeface="Arial" pitchFamily="34" charset="0"/>
              <a:buChar char="•"/>
              <a:defRPr sz="1900" kern="1200" baseline="0">
                <a:solidFill>
                  <a:schemeClr val="tx1"/>
                </a:solidFill>
                <a:latin typeface="+mn-lt"/>
                <a:ea typeface="+mn-ea"/>
                <a:cs typeface="+mn-cs"/>
              </a:defRPr>
            </a:lvl9pPr>
          </a:lstStyle>
          <a:p>
            <a:pPr marL="9527" indent="0">
              <a:buFont typeface="Arial" pitchFamily="34" charset="0"/>
              <a:buNone/>
            </a:pPr>
            <a:r>
              <a:rPr lang="en-US" sz="2800" dirty="0"/>
              <a:t>Motivation for GMSV Toolkit development:</a:t>
            </a:r>
            <a:endParaRPr lang="en-US" dirty="0"/>
          </a:p>
          <a:p>
            <a:pPr marL="280081" lvl="1" indent="0">
              <a:buFont typeface="Arial" charset="0"/>
              <a:buNone/>
            </a:pPr>
            <a:endParaRPr lang="en-US" sz="2800" dirty="0"/>
          </a:p>
          <a:p>
            <a:pPr marL="280081" lvl="1" indent="0">
              <a:buFont typeface="Arial" charset="0"/>
              <a:buNone/>
            </a:pPr>
            <a:r>
              <a:rPr lang="en-US" sz="2800" dirty="0"/>
              <a:t>1. The BBP contains several well-verified Ground Motion Evaluation Methods. We can make those methods more easily accessible to researchers as a standalone software toolkit.</a:t>
            </a:r>
          </a:p>
          <a:p>
            <a:pPr marL="280081" lvl="1" indent="0">
              <a:buFont typeface="Arial" charset="0"/>
              <a:buNone/>
            </a:pPr>
            <a:endParaRPr lang="en-US" sz="2800" dirty="0"/>
          </a:p>
          <a:p>
            <a:pPr marL="280081" lvl="1" indent="0">
              <a:buFont typeface="Arial" charset="0"/>
              <a:buNone/>
            </a:pPr>
            <a:r>
              <a:rPr lang="en-US" sz="2800" dirty="0"/>
              <a:t>2. Ground motion method developers and earthquake engineers need software tools for comparing seismograms and performing goodness of fit measurements.</a:t>
            </a:r>
          </a:p>
          <a:p>
            <a:pPr lvl="5"/>
            <a:r>
              <a:rPr lang="en-US" sz="2400" dirty="0"/>
              <a:t>Compare simulated seismograms to observed seismograms (validation)</a:t>
            </a:r>
          </a:p>
          <a:p>
            <a:pPr lvl="5"/>
            <a:r>
              <a:rPr lang="en-US" sz="2400" dirty="0"/>
              <a:t>Compare simulated to simulated (simulation method development)</a:t>
            </a:r>
          </a:p>
          <a:p>
            <a:pPr lvl="5"/>
            <a:r>
              <a:rPr lang="en-US" sz="2400" dirty="0"/>
              <a:t>Compare simulated ground motions to Ground Motion Prediction Equations (GMPEs)</a:t>
            </a:r>
          </a:p>
        </p:txBody>
      </p:sp>
    </p:spTree>
    <p:extLst>
      <p:ext uri="{BB962C8B-B14F-4D97-AF65-F5344CB8AC3E}">
        <p14:creationId xmlns:p14="http://schemas.microsoft.com/office/powerpoint/2010/main" val="83902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5AFB-8A0F-A888-3BC2-E2443BDE79C0}"/>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267CF1CA-5893-F786-1A50-CBE92ACD171C}"/>
              </a:ext>
            </a:extLst>
          </p:cNvPr>
          <p:cNvSpPr>
            <a:spLocks noGrp="1"/>
          </p:cNvSpPr>
          <p:nvPr>
            <p:ph idx="1"/>
          </p:nvPr>
        </p:nvSpPr>
        <p:spPr/>
        <p:txBody>
          <a:bodyPr/>
          <a:lstStyle/>
          <a:p>
            <a:pPr marL="9527" indent="0">
              <a:buNone/>
            </a:pPr>
            <a:endParaRPr lang="en-US" dirty="0"/>
          </a:p>
          <a:p>
            <a:r>
              <a:rPr lang="en-US" dirty="0">
                <a:solidFill>
                  <a:srgbClr val="9E1C1F"/>
                </a:solidFill>
              </a:rPr>
              <a:t>Overview of the SCEC Broadband Platform (BBP)</a:t>
            </a:r>
          </a:p>
          <a:p>
            <a:r>
              <a:rPr lang="en-US" dirty="0"/>
              <a:t>Overview of the SCEC Ground Motion Simulation Validation (GMSV)Toolkit</a:t>
            </a:r>
          </a:p>
          <a:p>
            <a:r>
              <a:rPr lang="en-US" dirty="0"/>
              <a:t>Development Directions</a:t>
            </a:r>
          </a:p>
        </p:txBody>
      </p:sp>
      <p:sp>
        <p:nvSpPr>
          <p:cNvPr id="4" name="Footer Placeholder 3">
            <a:extLst>
              <a:ext uri="{FF2B5EF4-FFF2-40B4-BE49-F238E27FC236}">
                <a16:creationId xmlns:a16="http://schemas.microsoft.com/office/drawing/2014/main" id="{C4E8BD5A-EEB2-AE88-5568-8DB894C67C33}"/>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F33C1184-E428-71F3-80D4-01981613185E}"/>
              </a:ext>
            </a:extLst>
          </p:cNvPr>
          <p:cNvSpPr>
            <a:spLocks noGrp="1"/>
          </p:cNvSpPr>
          <p:nvPr>
            <p:ph type="sldNum" sz="quarter" idx="12"/>
          </p:nvPr>
        </p:nvSpPr>
        <p:spPr/>
        <p:txBody>
          <a:bodyPr/>
          <a:lstStyle/>
          <a:p>
            <a:fld id="{F36C87F6-986D-49E6-AF40-1B3A1EE8064D}" type="slidenum">
              <a:rPr lang="uk-UA" smtClean="0"/>
              <a:pPr/>
              <a:t>2</a:t>
            </a:fld>
            <a:endParaRPr lang="uk-UA" dirty="0"/>
          </a:p>
        </p:txBody>
      </p:sp>
    </p:spTree>
    <p:extLst>
      <p:ext uri="{BB962C8B-B14F-4D97-AF65-F5344CB8AC3E}">
        <p14:creationId xmlns:p14="http://schemas.microsoft.com/office/powerpoint/2010/main" val="1407643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D45B-EBC1-9FDD-882E-7806D96784BA}"/>
              </a:ext>
            </a:extLst>
          </p:cNvPr>
          <p:cNvSpPr>
            <a:spLocks noGrp="1"/>
          </p:cNvSpPr>
          <p:nvPr>
            <p:ph type="title"/>
          </p:nvPr>
        </p:nvSpPr>
        <p:spPr/>
        <p:txBody>
          <a:bodyPr>
            <a:normAutofit fontScale="90000"/>
          </a:bodyPr>
          <a:lstStyle/>
          <a:p>
            <a:r>
              <a:rPr lang="en-US" dirty="0"/>
              <a:t>GMSV Toolkit: Goals and Background</a:t>
            </a:r>
          </a:p>
        </p:txBody>
      </p:sp>
      <p:sp>
        <p:nvSpPr>
          <p:cNvPr id="4" name="Footer Placeholder 3">
            <a:extLst>
              <a:ext uri="{FF2B5EF4-FFF2-40B4-BE49-F238E27FC236}">
                <a16:creationId xmlns:a16="http://schemas.microsoft.com/office/drawing/2014/main" id="{1008AA9F-F83D-36DE-CC89-741078DD7FFB}"/>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6CAF7C7F-4F8B-D7C8-EDA4-C41E2C7178EA}"/>
              </a:ext>
            </a:extLst>
          </p:cNvPr>
          <p:cNvSpPr>
            <a:spLocks noGrp="1"/>
          </p:cNvSpPr>
          <p:nvPr>
            <p:ph type="sldNum" sz="quarter" idx="12"/>
          </p:nvPr>
        </p:nvSpPr>
        <p:spPr/>
        <p:txBody>
          <a:bodyPr/>
          <a:lstStyle/>
          <a:p>
            <a:fld id="{F36C87F6-986D-49E6-AF40-1B3A1EE8064D}" type="slidenum">
              <a:rPr lang="uk-UA" smtClean="0"/>
              <a:pPr/>
              <a:t>29</a:t>
            </a:fld>
            <a:endParaRPr lang="uk-UA" dirty="0"/>
          </a:p>
        </p:txBody>
      </p:sp>
      <p:sp>
        <p:nvSpPr>
          <p:cNvPr id="8" name="Content Placeholder 2">
            <a:extLst>
              <a:ext uri="{FF2B5EF4-FFF2-40B4-BE49-F238E27FC236}">
                <a16:creationId xmlns:a16="http://schemas.microsoft.com/office/drawing/2014/main" id="{E848CD44-FA87-7130-28BB-1A1E919917FF}"/>
              </a:ext>
            </a:extLst>
          </p:cNvPr>
          <p:cNvSpPr>
            <a:spLocks noGrp="1"/>
          </p:cNvSpPr>
          <p:nvPr>
            <p:ph sz="half" idx="1"/>
          </p:nvPr>
        </p:nvSpPr>
        <p:spPr>
          <a:xfrm>
            <a:off x="152399" y="1320751"/>
            <a:ext cx="14114051" cy="6756449"/>
          </a:xfrm>
        </p:spPr>
        <p:txBody>
          <a:bodyPr>
            <a:normAutofit fontScale="92500" lnSpcReduction="20000"/>
          </a:bodyPr>
          <a:lstStyle/>
          <a:p>
            <a:pPr>
              <a:lnSpc>
                <a:spcPct val="120000"/>
              </a:lnSpc>
            </a:pPr>
            <a:r>
              <a:rPr lang="en-US" sz="3600" dirty="0"/>
              <a:t>GMSV Toolkit makes </a:t>
            </a:r>
            <a:r>
              <a:rPr lang="en-US" sz="3600" u="sng" dirty="0"/>
              <a:t>existing</a:t>
            </a:r>
            <a:r>
              <a:rPr lang="en-US" sz="3600" dirty="0"/>
              <a:t>, </a:t>
            </a:r>
            <a:r>
              <a:rPr lang="en-US" sz="3600" u="sng" dirty="0"/>
              <a:t>well verified</a:t>
            </a:r>
            <a:r>
              <a:rPr lang="en-US" sz="3600" dirty="0"/>
              <a:t>, and </a:t>
            </a:r>
            <a:r>
              <a:rPr lang="en-US" sz="3600" u="sng" dirty="0"/>
              <a:t>useful</a:t>
            </a:r>
            <a:r>
              <a:rPr lang="en-US" sz="3600" dirty="0"/>
              <a:t> software available to a broad seismological and engineering community of researchers interested in </a:t>
            </a:r>
            <a:r>
              <a:rPr lang="en-US" sz="3600" u="sng" dirty="0"/>
              <a:t>ground motion simulations validation</a:t>
            </a:r>
          </a:p>
          <a:p>
            <a:pPr>
              <a:lnSpc>
                <a:spcPct val="120000"/>
              </a:lnSpc>
            </a:pPr>
            <a:r>
              <a:rPr lang="en-US" sz="3600" dirty="0"/>
              <a:t>Leverages over a decade of scientific, engineering, and software development work completed by dozens of SCEC contributors (BBP group, GMSV TAG, High-F, etc.)</a:t>
            </a:r>
          </a:p>
          <a:p>
            <a:pPr>
              <a:lnSpc>
                <a:spcPct val="120000"/>
              </a:lnSpc>
            </a:pPr>
            <a:r>
              <a:rPr lang="en-US" sz="3600" dirty="0"/>
              <a:t>Aggregates methods into a standalone package so that its full capabilities are accessible for the validation of any simulated seismogram set(s)</a:t>
            </a:r>
          </a:p>
          <a:p>
            <a:pPr>
              <a:lnSpc>
                <a:spcPct val="120000"/>
              </a:lnSpc>
            </a:pPr>
            <a:r>
              <a:rPr lang="en-US" sz="3600" dirty="0"/>
              <a:t>Simplifies the maintenance and use of codes with the various existing SCEC platforms (BBP, </a:t>
            </a:r>
            <a:r>
              <a:rPr lang="en-US" sz="3600" dirty="0" err="1"/>
              <a:t>CyberShake</a:t>
            </a:r>
            <a:r>
              <a:rPr lang="en-US" sz="3600" dirty="0"/>
              <a:t>, High-F) and validation activities</a:t>
            </a:r>
            <a:endParaRPr lang="en-US" dirty="0"/>
          </a:p>
        </p:txBody>
      </p:sp>
    </p:spTree>
    <p:extLst>
      <p:ext uri="{BB962C8B-B14F-4D97-AF65-F5344CB8AC3E}">
        <p14:creationId xmlns:p14="http://schemas.microsoft.com/office/powerpoint/2010/main" val="251783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7F0C-350E-A82D-C340-F4390A692A78}"/>
              </a:ext>
            </a:extLst>
          </p:cNvPr>
          <p:cNvSpPr>
            <a:spLocks noGrp="1"/>
          </p:cNvSpPr>
          <p:nvPr>
            <p:ph type="title"/>
          </p:nvPr>
        </p:nvSpPr>
        <p:spPr/>
        <p:txBody>
          <a:bodyPr>
            <a:normAutofit fontScale="90000"/>
          </a:bodyPr>
          <a:lstStyle/>
          <a:p>
            <a:r>
              <a:rPr lang="en-US" dirty="0"/>
              <a:t>GMSV Toolkit Components</a:t>
            </a:r>
          </a:p>
        </p:txBody>
      </p:sp>
      <p:sp>
        <p:nvSpPr>
          <p:cNvPr id="3" name="Content Placeholder 2">
            <a:extLst>
              <a:ext uri="{FF2B5EF4-FFF2-40B4-BE49-F238E27FC236}">
                <a16:creationId xmlns:a16="http://schemas.microsoft.com/office/drawing/2014/main" id="{6BC333EC-7E75-9891-B8D0-D60F3B73C3D5}"/>
              </a:ext>
            </a:extLst>
          </p:cNvPr>
          <p:cNvSpPr>
            <a:spLocks noGrp="1"/>
          </p:cNvSpPr>
          <p:nvPr>
            <p:ph idx="1"/>
          </p:nvPr>
        </p:nvSpPr>
        <p:spPr>
          <a:xfrm>
            <a:off x="76200" y="1356360"/>
            <a:ext cx="6332079" cy="6492240"/>
          </a:xfrm>
        </p:spPr>
        <p:txBody>
          <a:bodyPr>
            <a:normAutofit fontScale="62500" lnSpcReduction="20000"/>
          </a:bodyPr>
          <a:lstStyle/>
          <a:p>
            <a:r>
              <a:rPr lang="en-US" dirty="0"/>
              <a:t>Seismogram pre-processing tools</a:t>
            </a:r>
          </a:p>
          <a:p>
            <a:pPr lvl="1"/>
            <a:r>
              <a:rPr lang="en-US" dirty="0"/>
              <a:t>Timeseries format conversion (into BBP format)</a:t>
            </a:r>
          </a:p>
          <a:p>
            <a:pPr lvl="2"/>
            <a:r>
              <a:rPr lang="en-US" dirty="0"/>
              <a:t>AWP, RWG, Hercules, PEER, SMC V1 and V2</a:t>
            </a:r>
          </a:p>
          <a:p>
            <a:pPr lvl="1">
              <a:lnSpc>
                <a:spcPct val="120000"/>
              </a:lnSpc>
            </a:pPr>
            <a:r>
              <a:rPr lang="en-US" dirty="0"/>
              <a:t>Resampling, rotation, variable band-pass filtering, baseline correction, etc.</a:t>
            </a:r>
          </a:p>
          <a:p>
            <a:r>
              <a:rPr lang="en-US" dirty="0"/>
              <a:t>Metrics computation</a:t>
            </a:r>
          </a:p>
          <a:p>
            <a:pPr lvl="1"/>
            <a:r>
              <a:rPr lang="en-US" dirty="0"/>
              <a:t>Arias intensity and duration</a:t>
            </a:r>
          </a:p>
          <a:p>
            <a:pPr lvl="1"/>
            <a:r>
              <a:rPr lang="en-US" dirty="0"/>
              <a:t>RotD50 PSA</a:t>
            </a:r>
          </a:p>
          <a:p>
            <a:pPr lvl="1">
              <a:lnSpc>
                <a:spcPct val="120000"/>
              </a:lnSpc>
            </a:pPr>
            <a:r>
              <a:rPr lang="en-US" dirty="0"/>
              <a:t>FAS (Fourier Amplitude Spectra) and SEAS (Smoothed Effective Amplitude Spectra)</a:t>
            </a:r>
          </a:p>
          <a:p>
            <a:pPr lvl="1"/>
            <a:r>
              <a:rPr lang="en-US" dirty="0"/>
              <a:t>RZZ2015 metrics</a:t>
            </a:r>
          </a:p>
          <a:p>
            <a:pPr lvl="1"/>
            <a:r>
              <a:rPr lang="en-US" dirty="0"/>
              <a:t>Directionality metrics (SA</a:t>
            </a:r>
            <a:r>
              <a:rPr lang="en-US" baseline="-25000" dirty="0"/>
              <a:t>RotD100</a:t>
            </a:r>
            <a:r>
              <a:rPr lang="en-US" dirty="0"/>
              <a:t>/SA</a:t>
            </a:r>
            <a:r>
              <a:rPr lang="en-US" baseline="-25000" dirty="0"/>
              <a:t>RotD50</a:t>
            </a:r>
            <a:r>
              <a:rPr lang="en-US" dirty="0"/>
              <a:t>)</a:t>
            </a:r>
          </a:p>
          <a:p>
            <a:pPr lvl="1">
              <a:lnSpc>
                <a:spcPct val="120000"/>
              </a:lnSpc>
            </a:pPr>
            <a:r>
              <a:rPr lang="en-US" dirty="0"/>
              <a:t>GMM computations (NGA-West2), duration, inter-frequency correlation, and FAS/SEAS</a:t>
            </a:r>
          </a:p>
          <a:p>
            <a:r>
              <a:rPr lang="en-US" dirty="0">
                <a:sym typeface="Wingdings" pitchFamily="2" charset="2"/>
              </a:rPr>
              <a:t>Statistical computations and plots</a:t>
            </a:r>
          </a:p>
          <a:p>
            <a:pPr lvl="1"/>
            <a:r>
              <a:rPr lang="en-US" dirty="0">
                <a:sym typeface="Wingdings" pitchFamily="2" charset="2"/>
              </a:rPr>
              <a:t>PSA and FAS GoF (including distance, Vs30, and map)</a:t>
            </a:r>
          </a:p>
          <a:p>
            <a:pPr lvl="1"/>
            <a:r>
              <a:rPr lang="en-US" dirty="0">
                <a:sym typeface="Wingdings" pitchFamily="2" charset="2"/>
              </a:rPr>
              <a:t>Anderson GoF</a:t>
            </a:r>
          </a:p>
          <a:p>
            <a:pPr lvl="1"/>
            <a:r>
              <a:rPr lang="en-US" dirty="0">
                <a:sym typeface="Wingdings" pitchFamily="2" charset="2"/>
              </a:rPr>
              <a:t>Seismogram comparison</a:t>
            </a:r>
          </a:p>
          <a:p>
            <a:pPr lvl="1"/>
            <a:r>
              <a:rPr lang="en-US" dirty="0">
                <a:sym typeface="Wingdings" pitchFamily="2" charset="2"/>
              </a:rPr>
              <a:t>GMM GoF comparisons</a:t>
            </a:r>
            <a:endParaRPr lang="en-US" dirty="0"/>
          </a:p>
        </p:txBody>
      </p:sp>
      <p:sp>
        <p:nvSpPr>
          <p:cNvPr id="4" name="Footer Placeholder 3">
            <a:extLst>
              <a:ext uri="{FF2B5EF4-FFF2-40B4-BE49-F238E27FC236}">
                <a16:creationId xmlns:a16="http://schemas.microsoft.com/office/drawing/2014/main" id="{7C65D720-8C53-1BF8-C6FB-E3737DBC659D}"/>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8F61BA96-2FB0-ECA1-DE93-26A28C6F4E10}"/>
              </a:ext>
            </a:extLst>
          </p:cNvPr>
          <p:cNvSpPr>
            <a:spLocks noGrp="1"/>
          </p:cNvSpPr>
          <p:nvPr>
            <p:ph type="sldNum" sz="quarter" idx="12"/>
          </p:nvPr>
        </p:nvSpPr>
        <p:spPr/>
        <p:txBody>
          <a:bodyPr/>
          <a:lstStyle/>
          <a:p>
            <a:fld id="{F36C87F6-986D-49E6-AF40-1B3A1EE8064D}" type="slidenum">
              <a:rPr lang="uk-UA" smtClean="0"/>
              <a:pPr/>
              <a:t>30</a:t>
            </a:fld>
            <a:endParaRPr lang="uk-UA" dirty="0"/>
          </a:p>
        </p:txBody>
      </p:sp>
      <p:pic>
        <p:nvPicPr>
          <p:cNvPr id="7" name="Picture 6" descr="Diagram&#10;&#10;Description automatically generated">
            <a:extLst>
              <a:ext uri="{FF2B5EF4-FFF2-40B4-BE49-F238E27FC236}">
                <a16:creationId xmlns:a16="http://schemas.microsoft.com/office/drawing/2014/main" id="{2F958F6D-6D41-B017-9B9E-B5DC6A7BD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843" y="1752599"/>
            <a:ext cx="8309357" cy="4383599"/>
          </a:xfrm>
          <a:prstGeom prst="rect">
            <a:avLst/>
          </a:prstGeom>
        </p:spPr>
      </p:pic>
    </p:spTree>
    <p:extLst>
      <p:ext uri="{BB962C8B-B14F-4D97-AF65-F5344CB8AC3E}">
        <p14:creationId xmlns:p14="http://schemas.microsoft.com/office/powerpoint/2010/main" val="1429394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A032-A10F-829B-A27D-DDB33CFE6E56}"/>
              </a:ext>
            </a:extLst>
          </p:cNvPr>
          <p:cNvSpPr>
            <a:spLocks noGrp="1"/>
          </p:cNvSpPr>
          <p:nvPr>
            <p:ph type="title"/>
          </p:nvPr>
        </p:nvSpPr>
        <p:spPr>
          <a:xfrm>
            <a:off x="363949" y="0"/>
            <a:ext cx="13902505" cy="767714"/>
          </a:xfrm>
        </p:spPr>
        <p:txBody>
          <a:bodyPr>
            <a:noAutofit/>
          </a:bodyPr>
          <a:lstStyle/>
          <a:p>
            <a:pPr>
              <a:lnSpc>
                <a:spcPct val="90000"/>
              </a:lnSpc>
            </a:pPr>
            <a:r>
              <a:rPr lang="en-US" sz="4000" dirty="0"/>
              <a:t>Pseudo-Spectral Acceleration (PSA) Validation Workflow</a:t>
            </a:r>
          </a:p>
        </p:txBody>
      </p:sp>
      <p:sp>
        <p:nvSpPr>
          <p:cNvPr id="4" name="Footer Placeholder 3">
            <a:extLst>
              <a:ext uri="{FF2B5EF4-FFF2-40B4-BE49-F238E27FC236}">
                <a16:creationId xmlns:a16="http://schemas.microsoft.com/office/drawing/2014/main" id="{3598ED39-4647-FC24-1B96-C7FD27A49C88}"/>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A2AC4DC7-7639-8FD8-7C08-CEAB4750BD16}"/>
              </a:ext>
            </a:extLst>
          </p:cNvPr>
          <p:cNvSpPr>
            <a:spLocks noGrp="1"/>
          </p:cNvSpPr>
          <p:nvPr>
            <p:ph type="sldNum" sz="quarter" idx="12"/>
          </p:nvPr>
        </p:nvSpPr>
        <p:spPr/>
        <p:txBody>
          <a:bodyPr/>
          <a:lstStyle/>
          <a:p>
            <a:fld id="{F36C87F6-986D-49E6-AF40-1B3A1EE8064D}" type="slidenum">
              <a:rPr lang="uk-UA" smtClean="0"/>
              <a:pPr/>
              <a:t>31</a:t>
            </a:fld>
            <a:endParaRPr lang="uk-UA" dirty="0"/>
          </a:p>
        </p:txBody>
      </p:sp>
      <p:pic>
        <p:nvPicPr>
          <p:cNvPr id="6" name="Picture 5">
            <a:extLst>
              <a:ext uri="{FF2B5EF4-FFF2-40B4-BE49-F238E27FC236}">
                <a16:creationId xmlns:a16="http://schemas.microsoft.com/office/drawing/2014/main" id="{C6E32C92-FADC-FDC6-1B28-4FD956768A3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4949" y="381000"/>
            <a:ext cx="13275851" cy="7958125"/>
          </a:xfrm>
          <a:prstGeom prst="rect">
            <a:avLst/>
          </a:prstGeom>
        </p:spPr>
      </p:pic>
      <p:sp>
        <p:nvSpPr>
          <p:cNvPr id="9" name="TextBox 8">
            <a:extLst>
              <a:ext uri="{FF2B5EF4-FFF2-40B4-BE49-F238E27FC236}">
                <a16:creationId xmlns:a16="http://schemas.microsoft.com/office/drawing/2014/main" id="{90A4AECD-5CED-B050-1376-9BCFDA49809C}"/>
              </a:ext>
            </a:extLst>
          </p:cNvPr>
          <p:cNvSpPr txBox="1"/>
          <p:nvPr/>
        </p:nvSpPr>
        <p:spPr>
          <a:xfrm>
            <a:off x="9510332" y="2590800"/>
            <a:ext cx="4939046" cy="5244513"/>
          </a:xfrm>
          <a:prstGeom prst="rect">
            <a:avLst/>
          </a:prstGeom>
          <a:noFill/>
        </p:spPr>
        <p:txBody>
          <a:bodyPr wrap="square" rtlCol="0">
            <a:spAutoFit/>
          </a:bodyPr>
          <a:lstStyle/>
          <a:p>
            <a:pPr>
              <a:lnSpc>
                <a:spcPct val="90000"/>
              </a:lnSpc>
            </a:pPr>
            <a:r>
              <a:rPr lang="en-US" sz="3600" dirty="0"/>
              <a:t>Pseudo-Spectral</a:t>
            </a:r>
          </a:p>
          <a:p>
            <a:pPr>
              <a:lnSpc>
                <a:spcPct val="90000"/>
              </a:lnSpc>
            </a:pPr>
            <a:r>
              <a:rPr lang="en-US" sz="3600" dirty="0"/>
              <a:t>Acceleration (PSA) Validation Codes</a:t>
            </a:r>
            <a:endParaRPr lang="en-US" sz="2400" dirty="0"/>
          </a:p>
          <a:p>
            <a:pPr>
              <a:lnSpc>
                <a:spcPct val="90000"/>
              </a:lnSpc>
            </a:pPr>
            <a:endParaRPr lang="en-US" sz="2400" dirty="0"/>
          </a:p>
          <a:p>
            <a:pPr marL="342900" indent="-342900">
              <a:lnSpc>
                <a:spcPct val="90000"/>
              </a:lnSpc>
              <a:buFont typeface="Arial" panose="020B0604020202020204" pitchFamily="34" charset="0"/>
              <a:buChar char="•"/>
            </a:pPr>
            <a:r>
              <a:rPr lang="en-US" sz="2400" dirty="0"/>
              <a:t>Metrics</a:t>
            </a:r>
          </a:p>
          <a:p>
            <a:pPr marL="891631" lvl="1" indent="-342900">
              <a:lnSpc>
                <a:spcPct val="90000"/>
              </a:lnSpc>
              <a:buFont typeface="Arial" panose="020B0604020202020204" pitchFamily="34" charset="0"/>
              <a:buChar char="•"/>
            </a:pPr>
            <a:r>
              <a:rPr lang="en-US" sz="2400" dirty="0" err="1"/>
              <a:t>rotdxx.py</a:t>
            </a:r>
            <a:endParaRPr lang="en-US" sz="2400" dirty="0"/>
          </a:p>
          <a:p>
            <a:pPr marL="342900" indent="-342900">
              <a:lnSpc>
                <a:spcPct val="90000"/>
              </a:lnSpc>
              <a:buFont typeface="Arial" panose="020B0604020202020204" pitchFamily="34" charset="0"/>
              <a:buChar char="•"/>
            </a:pPr>
            <a:r>
              <a:rPr lang="en-US" sz="2400" dirty="0"/>
              <a:t>Statistics</a:t>
            </a:r>
          </a:p>
          <a:p>
            <a:pPr marL="891631" lvl="1" indent="-342900">
              <a:lnSpc>
                <a:spcPct val="90000"/>
              </a:lnSpc>
              <a:buFont typeface="Arial" panose="020B0604020202020204" pitchFamily="34" charset="0"/>
              <a:buChar char="•"/>
            </a:pPr>
            <a:r>
              <a:rPr lang="en-US" sz="2400" dirty="0" err="1"/>
              <a:t>psa_gof.py</a:t>
            </a:r>
            <a:endParaRPr lang="en-US" sz="2400" dirty="0"/>
          </a:p>
          <a:p>
            <a:pPr marL="342900" indent="-342900">
              <a:lnSpc>
                <a:spcPct val="90000"/>
              </a:lnSpc>
              <a:buFont typeface="Arial" panose="020B0604020202020204" pitchFamily="34" charset="0"/>
              <a:buChar char="•"/>
            </a:pPr>
            <a:r>
              <a:rPr lang="en-US" sz="2400" dirty="0"/>
              <a:t>Plots</a:t>
            </a:r>
          </a:p>
          <a:p>
            <a:pPr marL="891631" lvl="1" indent="-342900">
              <a:lnSpc>
                <a:spcPct val="90000"/>
              </a:lnSpc>
              <a:buFont typeface="Arial" panose="020B0604020202020204" pitchFamily="34" charset="0"/>
              <a:buChar char="•"/>
            </a:pPr>
            <a:r>
              <a:rPr lang="en-US" sz="2400" dirty="0" err="1"/>
              <a:t>plot_rotdxx.py</a:t>
            </a:r>
            <a:endParaRPr lang="en-US" sz="2400" dirty="0"/>
          </a:p>
          <a:p>
            <a:pPr marL="891631" lvl="1" indent="-342900">
              <a:lnSpc>
                <a:spcPct val="90000"/>
              </a:lnSpc>
              <a:buFont typeface="Arial" panose="020B0604020202020204" pitchFamily="34" charset="0"/>
              <a:buChar char="•"/>
            </a:pPr>
            <a:r>
              <a:rPr lang="en-US" sz="2400" dirty="0" err="1"/>
              <a:t>plot_gof.py</a:t>
            </a:r>
            <a:endParaRPr lang="en-US" sz="2400" dirty="0"/>
          </a:p>
          <a:p>
            <a:pPr marL="891631" lvl="1" indent="-342900">
              <a:lnSpc>
                <a:spcPct val="90000"/>
              </a:lnSpc>
              <a:buFont typeface="Arial" panose="020B0604020202020204" pitchFamily="34" charset="0"/>
              <a:buChar char="•"/>
            </a:pPr>
            <a:r>
              <a:rPr lang="en-US" sz="2400" dirty="0" err="1"/>
              <a:t>plot_dist_gof.py</a:t>
            </a:r>
            <a:endParaRPr lang="en-US" sz="2400" dirty="0"/>
          </a:p>
          <a:p>
            <a:pPr marL="891631" lvl="1" indent="-342900">
              <a:lnSpc>
                <a:spcPct val="90000"/>
              </a:lnSpc>
              <a:buFont typeface="Arial" panose="020B0604020202020204" pitchFamily="34" charset="0"/>
              <a:buChar char="•"/>
            </a:pPr>
            <a:r>
              <a:rPr lang="en-US" sz="2400" dirty="0" err="1"/>
              <a:t>plot_map_gof.py</a:t>
            </a:r>
            <a:endParaRPr lang="en-US" sz="2400" dirty="0"/>
          </a:p>
          <a:p>
            <a:pPr marL="891631" lvl="1" indent="-342900">
              <a:lnSpc>
                <a:spcPct val="90000"/>
              </a:lnSpc>
              <a:buFont typeface="Arial" panose="020B0604020202020204" pitchFamily="34" charset="0"/>
              <a:buChar char="•"/>
            </a:pPr>
            <a:r>
              <a:rPr lang="en-US" sz="2400" dirty="0"/>
              <a:t>plot_vs30_gof.py</a:t>
            </a:r>
          </a:p>
        </p:txBody>
      </p:sp>
    </p:spTree>
    <p:extLst>
      <p:ext uri="{BB962C8B-B14F-4D97-AF65-F5344CB8AC3E}">
        <p14:creationId xmlns:p14="http://schemas.microsoft.com/office/powerpoint/2010/main" val="1033659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C8BC-5A35-787B-D5F7-2FA7290CD7C8}"/>
              </a:ext>
            </a:extLst>
          </p:cNvPr>
          <p:cNvSpPr>
            <a:spLocks noGrp="1"/>
          </p:cNvSpPr>
          <p:nvPr>
            <p:ph type="title"/>
          </p:nvPr>
        </p:nvSpPr>
        <p:spPr>
          <a:xfrm>
            <a:off x="363949" y="0"/>
            <a:ext cx="13902505" cy="767714"/>
          </a:xfrm>
        </p:spPr>
        <p:txBody>
          <a:bodyPr>
            <a:normAutofit fontScale="90000"/>
          </a:bodyPr>
          <a:lstStyle/>
          <a:p>
            <a:r>
              <a:rPr lang="en-US" dirty="0"/>
              <a:t>GMSV Toolkit Data Products (PSA)</a:t>
            </a:r>
          </a:p>
        </p:txBody>
      </p:sp>
      <p:sp>
        <p:nvSpPr>
          <p:cNvPr id="4" name="Footer Placeholder 3">
            <a:extLst>
              <a:ext uri="{FF2B5EF4-FFF2-40B4-BE49-F238E27FC236}">
                <a16:creationId xmlns:a16="http://schemas.microsoft.com/office/drawing/2014/main" id="{8E00ABE3-B64A-5157-E355-A76BC2C57FDC}"/>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13931BD3-88A8-297A-63EF-01021C7D6BFD}"/>
              </a:ext>
            </a:extLst>
          </p:cNvPr>
          <p:cNvSpPr>
            <a:spLocks noGrp="1"/>
          </p:cNvSpPr>
          <p:nvPr>
            <p:ph type="sldNum" sz="quarter" idx="12"/>
          </p:nvPr>
        </p:nvSpPr>
        <p:spPr/>
        <p:txBody>
          <a:bodyPr/>
          <a:lstStyle/>
          <a:p>
            <a:fld id="{F36C87F6-986D-49E6-AF40-1B3A1EE8064D}" type="slidenum">
              <a:rPr lang="uk-UA" smtClean="0"/>
              <a:pPr/>
              <a:t>32</a:t>
            </a:fld>
            <a:endParaRPr lang="uk-UA" dirty="0"/>
          </a:p>
        </p:txBody>
      </p:sp>
      <p:pic>
        <p:nvPicPr>
          <p:cNvPr id="7" name="Picture 6">
            <a:extLst>
              <a:ext uri="{FF2B5EF4-FFF2-40B4-BE49-F238E27FC236}">
                <a16:creationId xmlns:a16="http://schemas.microsoft.com/office/drawing/2014/main" id="{BBC15917-BA41-B515-EC9A-241431D37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838200"/>
            <a:ext cx="5257800" cy="7010399"/>
          </a:xfrm>
          <a:prstGeom prst="rect">
            <a:avLst/>
          </a:prstGeom>
        </p:spPr>
      </p:pic>
      <p:pic>
        <p:nvPicPr>
          <p:cNvPr id="8" name="Picture 7">
            <a:extLst>
              <a:ext uri="{FF2B5EF4-FFF2-40B4-BE49-F238E27FC236}">
                <a16:creationId xmlns:a16="http://schemas.microsoft.com/office/drawing/2014/main" id="{3920CF9B-9122-050E-9094-9B54EE78B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886200"/>
            <a:ext cx="7315200" cy="3962400"/>
          </a:xfrm>
          <a:prstGeom prst="rect">
            <a:avLst/>
          </a:prstGeom>
        </p:spPr>
      </p:pic>
      <p:pic>
        <p:nvPicPr>
          <p:cNvPr id="3" name="Picture 2">
            <a:extLst>
              <a:ext uri="{FF2B5EF4-FFF2-40B4-BE49-F238E27FC236}">
                <a16:creationId xmlns:a16="http://schemas.microsoft.com/office/drawing/2014/main" id="{86AA9DF5-D6C9-4779-A64B-41A0877B42BF}"/>
              </a:ext>
            </a:extLst>
          </p:cNvPr>
          <p:cNvPicPr>
            <a:picLocks noChangeAspect="1"/>
          </p:cNvPicPr>
          <p:nvPr/>
        </p:nvPicPr>
        <p:blipFill>
          <a:blip r:embed="rId4"/>
          <a:stretch>
            <a:fillRect/>
          </a:stretch>
        </p:blipFill>
        <p:spPr>
          <a:xfrm>
            <a:off x="1" y="807720"/>
            <a:ext cx="8839200" cy="3535680"/>
          </a:xfrm>
          <a:prstGeom prst="rect">
            <a:avLst/>
          </a:prstGeom>
        </p:spPr>
      </p:pic>
    </p:spTree>
    <p:extLst>
      <p:ext uri="{BB962C8B-B14F-4D97-AF65-F5344CB8AC3E}">
        <p14:creationId xmlns:p14="http://schemas.microsoft.com/office/powerpoint/2010/main" val="3099172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A032-A10F-829B-A27D-DDB33CFE6E56}"/>
              </a:ext>
            </a:extLst>
          </p:cNvPr>
          <p:cNvSpPr>
            <a:spLocks noGrp="1"/>
          </p:cNvSpPr>
          <p:nvPr>
            <p:ph type="title"/>
          </p:nvPr>
        </p:nvSpPr>
        <p:spPr>
          <a:xfrm>
            <a:off x="363949" y="0"/>
            <a:ext cx="13902505" cy="767714"/>
          </a:xfrm>
        </p:spPr>
        <p:txBody>
          <a:bodyPr>
            <a:normAutofit/>
          </a:bodyPr>
          <a:lstStyle/>
          <a:p>
            <a:r>
              <a:rPr lang="en-US" sz="4400" dirty="0"/>
              <a:t>Fourier Amplitude Spectra (FAS) Validation Workflow</a:t>
            </a:r>
          </a:p>
        </p:txBody>
      </p:sp>
      <p:sp>
        <p:nvSpPr>
          <p:cNvPr id="4" name="Footer Placeholder 3">
            <a:extLst>
              <a:ext uri="{FF2B5EF4-FFF2-40B4-BE49-F238E27FC236}">
                <a16:creationId xmlns:a16="http://schemas.microsoft.com/office/drawing/2014/main" id="{3598ED39-4647-FC24-1B96-C7FD27A49C88}"/>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A2AC4DC7-7639-8FD8-7C08-CEAB4750BD16}"/>
              </a:ext>
            </a:extLst>
          </p:cNvPr>
          <p:cNvSpPr>
            <a:spLocks noGrp="1"/>
          </p:cNvSpPr>
          <p:nvPr>
            <p:ph type="sldNum" sz="quarter" idx="12"/>
          </p:nvPr>
        </p:nvSpPr>
        <p:spPr/>
        <p:txBody>
          <a:bodyPr/>
          <a:lstStyle/>
          <a:p>
            <a:fld id="{F36C87F6-986D-49E6-AF40-1B3A1EE8064D}" type="slidenum">
              <a:rPr lang="uk-UA" smtClean="0"/>
              <a:pPr/>
              <a:t>33</a:t>
            </a:fld>
            <a:endParaRPr lang="uk-UA" dirty="0"/>
          </a:p>
        </p:txBody>
      </p:sp>
      <p:pic>
        <p:nvPicPr>
          <p:cNvPr id="6" name="Picture 5" descr="Graphical user interface, application&#10;&#10;Description automatically generated">
            <a:extLst>
              <a:ext uri="{FF2B5EF4-FFF2-40B4-BE49-F238E27FC236}">
                <a16:creationId xmlns:a16="http://schemas.microsoft.com/office/drawing/2014/main" id="{C0675CE9-08FA-5158-5AAA-39020BD5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3857"/>
            <a:ext cx="14097000" cy="8450355"/>
          </a:xfrm>
          <a:prstGeom prst="rect">
            <a:avLst/>
          </a:prstGeom>
        </p:spPr>
      </p:pic>
      <p:sp>
        <p:nvSpPr>
          <p:cNvPr id="7" name="TextBox 6">
            <a:extLst>
              <a:ext uri="{FF2B5EF4-FFF2-40B4-BE49-F238E27FC236}">
                <a16:creationId xmlns:a16="http://schemas.microsoft.com/office/drawing/2014/main" id="{17C2DD36-D24F-B906-0AC7-7C1A6B6725BF}"/>
              </a:ext>
            </a:extLst>
          </p:cNvPr>
          <p:cNvSpPr txBox="1"/>
          <p:nvPr/>
        </p:nvSpPr>
        <p:spPr>
          <a:xfrm>
            <a:off x="6553200" y="5214676"/>
            <a:ext cx="4648200" cy="2252924"/>
          </a:xfrm>
          <a:prstGeom prst="rect">
            <a:avLst/>
          </a:prstGeom>
          <a:noFill/>
        </p:spPr>
        <p:txBody>
          <a:bodyPr wrap="square" rtlCol="0">
            <a:spAutoFit/>
          </a:bodyPr>
          <a:lstStyle/>
          <a:p>
            <a:pPr>
              <a:lnSpc>
                <a:spcPct val="90000"/>
              </a:lnSpc>
            </a:pPr>
            <a:r>
              <a:rPr lang="en-US" sz="3600" dirty="0"/>
              <a:t>FAS Validation Codes</a:t>
            </a:r>
            <a:endParaRPr lang="en-US" sz="2400" dirty="0"/>
          </a:p>
          <a:p>
            <a:pPr>
              <a:lnSpc>
                <a:spcPct val="90000"/>
              </a:lnSpc>
            </a:pPr>
            <a:endParaRPr lang="en-US" sz="2400" dirty="0"/>
          </a:p>
          <a:p>
            <a:pPr marL="342900" indent="-342900">
              <a:lnSpc>
                <a:spcPct val="90000"/>
              </a:lnSpc>
              <a:buFont typeface="Arial" panose="020B0604020202020204" pitchFamily="34" charset="0"/>
              <a:buChar char="•"/>
            </a:pPr>
            <a:r>
              <a:rPr lang="en-US" sz="2400" dirty="0"/>
              <a:t>Metrics</a:t>
            </a:r>
          </a:p>
          <a:p>
            <a:pPr marL="891631" lvl="1" indent="-342900">
              <a:lnSpc>
                <a:spcPct val="90000"/>
              </a:lnSpc>
              <a:buFont typeface="Arial" panose="020B0604020202020204" pitchFamily="34" charset="0"/>
              <a:buChar char="•"/>
            </a:pPr>
            <a:r>
              <a:rPr lang="en-US" sz="2400" dirty="0" err="1"/>
              <a:t>fas.py</a:t>
            </a:r>
            <a:endParaRPr lang="en-US" sz="2400" dirty="0"/>
          </a:p>
          <a:p>
            <a:pPr marL="342900" indent="-342900">
              <a:lnSpc>
                <a:spcPct val="90000"/>
              </a:lnSpc>
              <a:buFont typeface="Arial" panose="020B0604020202020204" pitchFamily="34" charset="0"/>
              <a:buChar char="•"/>
            </a:pPr>
            <a:r>
              <a:rPr lang="en-US" sz="2400" dirty="0"/>
              <a:t>Statistics</a:t>
            </a:r>
          </a:p>
          <a:p>
            <a:pPr marL="891631" lvl="1" indent="-342900">
              <a:lnSpc>
                <a:spcPct val="90000"/>
              </a:lnSpc>
              <a:buFont typeface="Arial" panose="020B0604020202020204" pitchFamily="34" charset="0"/>
              <a:buChar char="•"/>
            </a:pPr>
            <a:r>
              <a:rPr lang="en-US" sz="2400" dirty="0" err="1"/>
              <a:t>fas_gof.py</a:t>
            </a:r>
            <a:endParaRPr lang="en-US" sz="2400" dirty="0"/>
          </a:p>
        </p:txBody>
      </p:sp>
      <p:sp>
        <p:nvSpPr>
          <p:cNvPr id="8" name="TextBox 7">
            <a:extLst>
              <a:ext uri="{FF2B5EF4-FFF2-40B4-BE49-F238E27FC236}">
                <a16:creationId xmlns:a16="http://schemas.microsoft.com/office/drawing/2014/main" id="{CE4D1CDA-05E2-D6FD-E1C4-93595B79E580}"/>
              </a:ext>
            </a:extLst>
          </p:cNvPr>
          <p:cNvSpPr txBox="1"/>
          <p:nvPr/>
        </p:nvSpPr>
        <p:spPr>
          <a:xfrm>
            <a:off x="9220200" y="6045672"/>
            <a:ext cx="4648200" cy="1421928"/>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t>Plots</a:t>
            </a:r>
          </a:p>
          <a:p>
            <a:pPr marL="891631" lvl="1" indent="-342900">
              <a:lnSpc>
                <a:spcPct val="90000"/>
              </a:lnSpc>
              <a:buFont typeface="Arial" panose="020B0604020202020204" pitchFamily="34" charset="0"/>
              <a:buChar char="•"/>
            </a:pPr>
            <a:r>
              <a:rPr lang="en-US" sz="2400" dirty="0" err="1"/>
              <a:t>plot_fas.py</a:t>
            </a:r>
            <a:endParaRPr lang="en-US" sz="2400" dirty="0"/>
          </a:p>
          <a:p>
            <a:pPr marL="891631" lvl="1" indent="-342900">
              <a:lnSpc>
                <a:spcPct val="90000"/>
              </a:lnSpc>
              <a:buFont typeface="Arial" panose="020B0604020202020204" pitchFamily="34" charset="0"/>
              <a:buChar char="•"/>
            </a:pPr>
            <a:r>
              <a:rPr lang="en-US" sz="2400" dirty="0" err="1"/>
              <a:t>plot_fas_comparison.py</a:t>
            </a:r>
            <a:endParaRPr lang="en-US" sz="2400" dirty="0"/>
          </a:p>
          <a:p>
            <a:pPr marL="891631" lvl="1" indent="-342900">
              <a:lnSpc>
                <a:spcPct val="90000"/>
              </a:lnSpc>
              <a:buFont typeface="Arial" panose="020B0604020202020204" pitchFamily="34" charset="0"/>
              <a:buChar char="•"/>
            </a:pPr>
            <a:r>
              <a:rPr lang="en-US" sz="2400" dirty="0" err="1"/>
              <a:t>plot_fas_gof.py</a:t>
            </a:r>
            <a:endParaRPr lang="en-US" sz="2400" dirty="0"/>
          </a:p>
        </p:txBody>
      </p:sp>
    </p:spTree>
    <p:extLst>
      <p:ext uri="{BB962C8B-B14F-4D97-AF65-F5344CB8AC3E}">
        <p14:creationId xmlns:p14="http://schemas.microsoft.com/office/powerpoint/2010/main" val="380901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9275-B3FC-A579-F6FA-1BA8BD99A7D3}"/>
              </a:ext>
            </a:extLst>
          </p:cNvPr>
          <p:cNvSpPr>
            <a:spLocks noGrp="1"/>
          </p:cNvSpPr>
          <p:nvPr>
            <p:ph type="title"/>
          </p:nvPr>
        </p:nvSpPr>
        <p:spPr>
          <a:xfrm>
            <a:off x="363949" y="76200"/>
            <a:ext cx="13902505" cy="767714"/>
          </a:xfrm>
        </p:spPr>
        <p:txBody>
          <a:bodyPr>
            <a:normAutofit fontScale="90000"/>
          </a:bodyPr>
          <a:lstStyle/>
          <a:p>
            <a:r>
              <a:rPr lang="en-US" dirty="0"/>
              <a:t>GMSV Toolkit Data Products (FAS)</a:t>
            </a:r>
          </a:p>
        </p:txBody>
      </p:sp>
      <p:sp>
        <p:nvSpPr>
          <p:cNvPr id="4" name="Footer Placeholder 3">
            <a:extLst>
              <a:ext uri="{FF2B5EF4-FFF2-40B4-BE49-F238E27FC236}">
                <a16:creationId xmlns:a16="http://schemas.microsoft.com/office/drawing/2014/main" id="{136A7F9D-B3A7-86F1-5D35-3FEA28D8A06E}"/>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26E7848B-CE6F-3354-C272-18A0A207EE36}"/>
              </a:ext>
            </a:extLst>
          </p:cNvPr>
          <p:cNvSpPr>
            <a:spLocks noGrp="1"/>
          </p:cNvSpPr>
          <p:nvPr>
            <p:ph type="sldNum" sz="quarter" idx="12"/>
          </p:nvPr>
        </p:nvSpPr>
        <p:spPr/>
        <p:txBody>
          <a:bodyPr/>
          <a:lstStyle/>
          <a:p>
            <a:fld id="{F36C87F6-986D-49E6-AF40-1B3A1EE8064D}" type="slidenum">
              <a:rPr lang="uk-UA" smtClean="0"/>
              <a:pPr/>
              <a:t>34</a:t>
            </a:fld>
            <a:endParaRPr lang="uk-UA" dirty="0"/>
          </a:p>
        </p:txBody>
      </p:sp>
      <p:sp>
        <p:nvSpPr>
          <p:cNvPr id="7" name="TextBox 6">
            <a:extLst>
              <a:ext uri="{FF2B5EF4-FFF2-40B4-BE49-F238E27FC236}">
                <a16:creationId xmlns:a16="http://schemas.microsoft.com/office/drawing/2014/main" id="{D6219651-AED7-DC98-8B5F-FBC43412665C}"/>
              </a:ext>
            </a:extLst>
          </p:cNvPr>
          <p:cNvSpPr txBox="1"/>
          <p:nvPr/>
        </p:nvSpPr>
        <p:spPr>
          <a:xfrm>
            <a:off x="3092733" y="7021830"/>
            <a:ext cx="9316653" cy="424732"/>
          </a:xfrm>
          <a:prstGeom prst="rect">
            <a:avLst/>
          </a:prstGeom>
          <a:noFill/>
        </p:spPr>
        <p:txBody>
          <a:bodyPr wrap="none" rtlCol="0">
            <a:spAutoFit/>
          </a:bodyPr>
          <a:lstStyle/>
          <a:p>
            <a:pPr>
              <a:lnSpc>
                <a:spcPct val="90000"/>
              </a:lnSpc>
            </a:pPr>
            <a:r>
              <a:rPr lang="en-US" sz="2400" dirty="0"/>
              <a:t>Left: Per-station FAS comparison, Right: FAS </a:t>
            </a:r>
            <a:r>
              <a:rPr lang="en-US" sz="2400" dirty="0" err="1"/>
              <a:t>GoF</a:t>
            </a:r>
            <a:r>
              <a:rPr lang="en-US" sz="2400" dirty="0"/>
              <a:t> with 40 stations</a:t>
            </a:r>
          </a:p>
        </p:txBody>
      </p:sp>
      <p:pic>
        <p:nvPicPr>
          <p:cNvPr id="9" name="Content Placeholder 8">
            <a:extLst>
              <a:ext uri="{FF2B5EF4-FFF2-40B4-BE49-F238E27FC236}">
                <a16:creationId xmlns:a16="http://schemas.microsoft.com/office/drawing/2014/main" id="{5A47DBC9-38FB-EBE5-18A1-3AA4E431C804}"/>
              </a:ext>
            </a:extLst>
          </p:cNvPr>
          <p:cNvPicPr>
            <a:picLocks noGrp="1" noChangeAspect="1"/>
          </p:cNvPicPr>
          <p:nvPr>
            <p:ph idx="1"/>
          </p:nvPr>
        </p:nvPicPr>
        <p:blipFill>
          <a:blip r:embed="rId2"/>
          <a:stretch>
            <a:fillRect/>
          </a:stretch>
        </p:blipFill>
        <p:spPr>
          <a:xfrm>
            <a:off x="382996" y="1207770"/>
            <a:ext cx="7315200" cy="2926080"/>
          </a:xfrm>
        </p:spPr>
      </p:pic>
      <p:pic>
        <p:nvPicPr>
          <p:cNvPr id="11" name="Picture 10">
            <a:extLst>
              <a:ext uri="{FF2B5EF4-FFF2-40B4-BE49-F238E27FC236}">
                <a16:creationId xmlns:a16="http://schemas.microsoft.com/office/drawing/2014/main" id="{264C43A9-C3FE-D367-C348-67B2321434D8}"/>
              </a:ext>
            </a:extLst>
          </p:cNvPr>
          <p:cNvPicPr>
            <a:picLocks noChangeAspect="1"/>
          </p:cNvPicPr>
          <p:nvPr/>
        </p:nvPicPr>
        <p:blipFill>
          <a:blip r:embed="rId3"/>
          <a:stretch>
            <a:fillRect/>
          </a:stretch>
        </p:blipFill>
        <p:spPr>
          <a:xfrm>
            <a:off x="7751060" y="1232911"/>
            <a:ext cx="6172200" cy="4937760"/>
          </a:xfrm>
          <a:prstGeom prst="rect">
            <a:avLst/>
          </a:prstGeom>
        </p:spPr>
      </p:pic>
    </p:spTree>
    <p:extLst>
      <p:ext uri="{BB962C8B-B14F-4D97-AF65-F5344CB8AC3E}">
        <p14:creationId xmlns:p14="http://schemas.microsoft.com/office/powerpoint/2010/main" val="1513317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9275-B3FC-A579-F6FA-1BA8BD99A7D3}"/>
              </a:ext>
            </a:extLst>
          </p:cNvPr>
          <p:cNvSpPr>
            <a:spLocks noGrp="1"/>
          </p:cNvSpPr>
          <p:nvPr>
            <p:ph type="title"/>
          </p:nvPr>
        </p:nvSpPr>
        <p:spPr>
          <a:xfrm>
            <a:off x="363949" y="76200"/>
            <a:ext cx="13902505" cy="767714"/>
          </a:xfrm>
        </p:spPr>
        <p:txBody>
          <a:bodyPr>
            <a:normAutofit fontScale="90000"/>
          </a:bodyPr>
          <a:lstStyle/>
          <a:p>
            <a:r>
              <a:rPr lang="en-US" dirty="0"/>
              <a:t>GMSV Toolkit Data Products</a:t>
            </a:r>
          </a:p>
        </p:txBody>
      </p:sp>
      <p:sp>
        <p:nvSpPr>
          <p:cNvPr id="4" name="Footer Placeholder 3">
            <a:extLst>
              <a:ext uri="{FF2B5EF4-FFF2-40B4-BE49-F238E27FC236}">
                <a16:creationId xmlns:a16="http://schemas.microsoft.com/office/drawing/2014/main" id="{136A7F9D-B3A7-86F1-5D35-3FEA28D8A06E}"/>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26E7848B-CE6F-3354-C272-18A0A207EE36}"/>
              </a:ext>
            </a:extLst>
          </p:cNvPr>
          <p:cNvSpPr>
            <a:spLocks noGrp="1"/>
          </p:cNvSpPr>
          <p:nvPr>
            <p:ph type="sldNum" sz="quarter" idx="12"/>
          </p:nvPr>
        </p:nvSpPr>
        <p:spPr/>
        <p:txBody>
          <a:bodyPr/>
          <a:lstStyle/>
          <a:p>
            <a:fld id="{F36C87F6-986D-49E6-AF40-1B3A1EE8064D}" type="slidenum">
              <a:rPr lang="uk-UA" smtClean="0"/>
              <a:pPr/>
              <a:t>35</a:t>
            </a:fld>
            <a:endParaRPr lang="uk-UA" dirty="0"/>
          </a:p>
        </p:txBody>
      </p:sp>
      <p:sp>
        <p:nvSpPr>
          <p:cNvPr id="7" name="TextBox 6">
            <a:extLst>
              <a:ext uri="{FF2B5EF4-FFF2-40B4-BE49-F238E27FC236}">
                <a16:creationId xmlns:a16="http://schemas.microsoft.com/office/drawing/2014/main" id="{D6219651-AED7-DC98-8B5F-FBC43412665C}"/>
              </a:ext>
            </a:extLst>
          </p:cNvPr>
          <p:cNvSpPr txBox="1"/>
          <p:nvPr/>
        </p:nvSpPr>
        <p:spPr>
          <a:xfrm>
            <a:off x="2209800" y="7271468"/>
            <a:ext cx="11082521" cy="424732"/>
          </a:xfrm>
          <a:prstGeom prst="rect">
            <a:avLst/>
          </a:prstGeom>
          <a:noFill/>
        </p:spPr>
        <p:txBody>
          <a:bodyPr wrap="none" rtlCol="0">
            <a:spAutoFit/>
          </a:bodyPr>
          <a:lstStyle/>
          <a:p>
            <a:pPr>
              <a:lnSpc>
                <a:spcPct val="90000"/>
              </a:lnSpc>
            </a:pPr>
            <a:r>
              <a:rPr lang="en-US" sz="2400" dirty="0"/>
              <a:t>Left: Anderson </a:t>
            </a:r>
            <a:r>
              <a:rPr lang="en-US" sz="2400" dirty="0" err="1"/>
              <a:t>GoF</a:t>
            </a:r>
            <a:r>
              <a:rPr lang="en-US" sz="2400" dirty="0"/>
              <a:t> results across 40 stations, Right: RotD100/RotD50 </a:t>
            </a:r>
            <a:r>
              <a:rPr lang="en-US" sz="2400" dirty="0" err="1"/>
              <a:t>GoF</a:t>
            </a:r>
            <a:r>
              <a:rPr lang="en-US" sz="2400" dirty="0"/>
              <a:t> plot</a:t>
            </a:r>
          </a:p>
        </p:txBody>
      </p:sp>
      <p:pic>
        <p:nvPicPr>
          <p:cNvPr id="8" name="Content Placeholder 7">
            <a:extLst>
              <a:ext uri="{FF2B5EF4-FFF2-40B4-BE49-F238E27FC236}">
                <a16:creationId xmlns:a16="http://schemas.microsoft.com/office/drawing/2014/main" id="{28F5EA29-E818-18DF-F2C3-94AA45FEFCDF}"/>
              </a:ext>
            </a:extLst>
          </p:cNvPr>
          <p:cNvPicPr>
            <a:picLocks noGrp="1" noChangeAspect="1"/>
          </p:cNvPicPr>
          <p:nvPr>
            <p:ph idx="1"/>
          </p:nvPr>
        </p:nvPicPr>
        <p:blipFill>
          <a:blip r:embed="rId2"/>
          <a:stretch>
            <a:fillRect/>
          </a:stretch>
        </p:blipFill>
        <p:spPr>
          <a:xfrm>
            <a:off x="711200" y="1104900"/>
            <a:ext cx="7670800" cy="5753100"/>
          </a:xfrm>
        </p:spPr>
      </p:pic>
      <p:pic>
        <p:nvPicPr>
          <p:cNvPr id="10" name="Picture 9">
            <a:extLst>
              <a:ext uri="{FF2B5EF4-FFF2-40B4-BE49-F238E27FC236}">
                <a16:creationId xmlns:a16="http://schemas.microsoft.com/office/drawing/2014/main" id="{118FE80C-B802-F8A5-E3AB-3166C51E8FB8}"/>
              </a:ext>
            </a:extLst>
          </p:cNvPr>
          <p:cNvPicPr>
            <a:picLocks noChangeAspect="1"/>
          </p:cNvPicPr>
          <p:nvPr/>
        </p:nvPicPr>
        <p:blipFill>
          <a:blip r:embed="rId3"/>
          <a:stretch>
            <a:fillRect/>
          </a:stretch>
        </p:blipFill>
        <p:spPr>
          <a:xfrm>
            <a:off x="8807450" y="999067"/>
            <a:ext cx="4451350" cy="5935133"/>
          </a:xfrm>
          <a:prstGeom prst="rect">
            <a:avLst/>
          </a:prstGeom>
        </p:spPr>
      </p:pic>
    </p:spTree>
    <p:extLst>
      <p:ext uri="{BB962C8B-B14F-4D97-AF65-F5344CB8AC3E}">
        <p14:creationId xmlns:p14="http://schemas.microsoft.com/office/powerpoint/2010/main" val="316910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5AFB-8A0F-A888-3BC2-E2443BDE79C0}"/>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267CF1CA-5893-F786-1A50-CBE92ACD171C}"/>
              </a:ext>
            </a:extLst>
          </p:cNvPr>
          <p:cNvSpPr>
            <a:spLocks noGrp="1"/>
          </p:cNvSpPr>
          <p:nvPr>
            <p:ph idx="1"/>
          </p:nvPr>
        </p:nvSpPr>
        <p:spPr/>
        <p:txBody>
          <a:bodyPr/>
          <a:lstStyle/>
          <a:p>
            <a:pPr marL="9527" indent="0">
              <a:buNone/>
            </a:pPr>
            <a:endParaRPr lang="en-US" dirty="0"/>
          </a:p>
          <a:p>
            <a:r>
              <a:rPr lang="en-US" dirty="0"/>
              <a:t>Overview of the SCEC Broadband Platform (BBP)</a:t>
            </a:r>
          </a:p>
          <a:p>
            <a:r>
              <a:rPr lang="en-US" dirty="0"/>
              <a:t>Overview of the SCEC Ground Motion Simulation Validation (GMSV)Toolkit</a:t>
            </a:r>
          </a:p>
          <a:p>
            <a:r>
              <a:rPr lang="en-US" dirty="0">
                <a:solidFill>
                  <a:srgbClr val="9E1C1F"/>
                </a:solidFill>
              </a:rPr>
              <a:t>Development Directions</a:t>
            </a:r>
          </a:p>
        </p:txBody>
      </p:sp>
      <p:sp>
        <p:nvSpPr>
          <p:cNvPr id="4" name="Footer Placeholder 3">
            <a:extLst>
              <a:ext uri="{FF2B5EF4-FFF2-40B4-BE49-F238E27FC236}">
                <a16:creationId xmlns:a16="http://schemas.microsoft.com/office/drawing/2014/main" id="{C4E8BD5A-EEB2-AE88-5568-8DB894C67C33}"/>
              </a:ext>
            </a:extLst>
          </p:cNvPr>
          <p:cNvSpPr>
            <a:spLocks noGrp="1"/>
          </p:cNvSpPr>
          <p:nvPr>
            <p:ph type="ftr" sz="quarter" idx="11"/>
          </p:nvPr>
        </p:nvSpPr>
        <p:spPr/>
        <p:txBody>
          <a:bodyPr/>
          <a:lstStyle/>
          <a:p>
            <a:r>
              <a:rPr lang="en-US"/>
              <a:t>Statewide California Earthquake Center</a:t>
            </a:r>
            <a:endParaRPr lang="en-US" dirty="0"/>
          </a:p>
        </p:txBody>
      </p:sp>
      <p:sp>
        <p:nvSpPr>
          <p:cNvPr id="5" name="Slide Number Placeholder 4">
            <a:extLst>
              <a:ext uri="{FF2B5EF4-FFF2-40B4-BE49-F238E27FC236}">
                <a16:creationId xmlns:a16="http://schemas.microsoft.com/office/drawing/2014/main" id="{F33C1184-E428-71F3-80D4-01981613185E}"/>
              </a:ext>
            </a:extLst>
          </p:cNvPr>
          <p:cNvSpPr>
            <a:spLocks noGrp="1"/>
          </p:cNvSpPr>
          <p:nvPr>
            <p:ph type="sldNum" sz="quarter" idx="12"/>
          </p:nvPr>
        </p:nvSpPr>
        <p:spPr/>
        <p:txBody>
          <a:bodyPr/>
          <a:lstStyle/>
          <a:p>
            <a:fld id="{F36C87F6-986D-49E6-AF40-1B3A1EE8064D}" type="slidenum">
              <a:rPr lang="uk-UA" smtClean="0"/>
              <a:pPr/>
              <a:t>36</a:t>
            </a:fld>
            <a:endParaRPr lang="uk-UA" dirty="0"/>
          </a:p>
        </p:txBody>
      </p:sp>
    </p:spTree>
    <p:extLst>
      <p:ext uri="{BB962C8B-B14F-4D97-AF65-F5344CB8AC3E}">
        <p14:creationId xmlns:p14="http://schemas.microsoft.com/office/powerpoint/2010/main" val="244533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9181-D462-383A-B5D9-15551397B5FE}"/>
              </a:ext>
            </a:extLst>
          </p:cNvPr>
          <p:cNvSpPr>
            <a:spLocks noGrp="1"/>
          </p:cNvSpPr>
          <p:nvPr>
            <p:ph type="title"/>
          </p:nvPr>
        </p:nvSpPr>
        <p:spPr>
          <a:xfrm>
            <a:off x="363949" y="329566"/>
            <a:ext cx="13902505" cy="1423034"/>
          </a:xfrm>
        </p:spPr>
        <p:txBody>
          <a:bodyPr anchor="t">
            <a:noAutofit/>
          </a:bodyPr>
          <a:lstStyle/>
          <a:p>
            <a:r>
              <a:rPr lang="en-US" sz="4800" dirty="0"/>
              <a:t>Broadband Platform and GMSV Toolkit</a:t>
            </a:r>
            <a:br>
              <a:rPr lang="en-US" sz="4800" dirty="0"/>
            </a:br>
            <a:r>
              <a:rPr lang="en-US" sz="4800" dirty="0"/>
              <a:t>Future Development</a:t>
            </a:r>
          </a:p>
        </p:txBody>
      </p:sp>
      <p:sp>
        <p:nvSpPr>
          <p:cNvPr id="12" name="Content Placeholder 2">
            <a:extLst>
              <a:ext uri="{FF2B5EF4-FFF2-40B4-BE49-F238E27FC236}">
                <a16:creationId xmlns:a16="http://schemas.microsoft.com/office/drawing/2014/main" id="{A6B37E09-6683-C291-2C15-238CA80B9C6C}"/>
              </a:ext>
            </a:extLst>
          </p:cNvPr>
          <p:cNvSpPr>
            <a:spLocks noGrp="1"/>
          </p:cNvSpPr>
          <p:nvPr>
            <p:ph sz="half" idx="1"/>
          </p:nvPr>
        </p:nvSpPr>
        <p:spPr>
          <a:xfrm>
            <a:off x="363948" y="1905001"/>
            <a:ext cx="13809251" cy="5929678"/>
          </a:xfrm>
        </p:spPr>
        <p:txBody>
          <a:bodyPr>
            <a:normAutofit fontScale="92500" lnSpcReduction="10000"/>
          </a:bodyPr>
          <a:lstStyle/>
          <a:p>
            <a:pPr marL="523877" indent="-514350">
              <a:lnSpc>
                <a:spcPct val="90000"/>
              </a:lnSpc>
              <a:buFont typeface="+mj-lt"/>
              <a:buAutoNum type="arabicPeriod"/>
            </a:pPr>
            <a:r>
              <a:rPr lang="en-US" dirty="0"/>
              <a:t>Add additional validation events</a:t>
            </a:r>
          </a:p>
          <a:p>
            <a:pPr lvl="1">
              <a:lnSpc>
                <a:spcPct val="90000"/>
              </a:lnSpc>
            </a:pPr>
            <a:r>
              <a:rPr lang="en-US" dirty="0"/>
              <a:t>Coalinga (1983), Chi-Chi (1999), El Mayor-</a:t>
            </a:r>
            <a:r>
              <a:rPr lang="en-US" dirty="0" err="1"/>
              <a:t>Cucapah</a:t>
            </a:r>
            <a:r>
              <a:rPr lang="en-US" dirty="0"/>
              <a:t> (2010), Darfield (2010), Christchurch (2011), Kumamoto (2016), South Napa (2014), Turkey (2023), others…</a:t>
            </a:r>
          </a:p>
          <a:p>
            <a:pPr marL="523877" indent="-514350">
              <a:lnSpc>
                <a:spcPct val="90000"/>
              </a:lnSpc>
              <a:buFont typeface="+mj-lt"/>
              <a:buAutoNum type="arabicPeriod"/>
            </a:pPr>
            <a:r>
              <a:rPr lang="en-US" dirty="0"/>
              <a:t>Explore input parameter uncertainty and the impact on output</a:t>
            </a:r>
          </a:p>
          <a:p>
            <a:pPr lvl="1">
              <a:lnSpc>
                <a:spcPct val="90000"/>
              </a:lnSpc>
            </a:pPr>
            <a:r>
              <a:rPr lang="en-US" dirty="0"/>
              <a:t>Evaluate sensitivity of ground motions to source descriptions, different aspect ratios, rupture velocity, etc.</a:t>
            </a:r>
          </a:p>
          <a:p>
            <a:pPr marL="523877" indent="-514350">
              <a:lnSpc>
                <a:spcPct val="90000"/>
              </a:lnSpc>
              <a:buFont typeface="+mj-lt"/>
              <a:buAutoNum type="arabicPeriod"/>
            </a:pPr>
            <a:r>
              <a:rPr lang="en-US" dirty="0"/>
              <a:t>Create a 3D version of the Broadband Platform</a:t>
            </a:r>
          </a:p>
          <a:p>
            <a:pPr lvl="1">
              <a:lnSpc>
                <a:spcPct val="90000"/>
              </a:lnSpc>
            </a:pPr>
            <a:r>
              <a:rPr lang="en-US" dirty="0"/>
              <a:t>Integrated 3D ground motion methods into BBP to replace 1D ground motion methods</a:t>
            </a:r>
          </a:p>
          <a:p>
            <a:pPr lvl="1">
              <a:lnSpc>
                <a:spcPct val="90000"/>
              </a:lnSpc>
            </a:pPr>
            <a:r>
              <a:rPr lang="en-US" dirty="0"/>
              <a:t>Start by adding high frequencies to externally-produced 3D seismograms</a:t>
            </a:r>
          </a:p>
          <a:p>
            <a:pPr marL="523877" indent="-514350">
              <a:lnSpc>
                <a:spcPct val="90000"/>
              </a:lnSpc>
              <a:buFont typeface="+mj-lt"/>
              <a:buAutoNum type="arabicPeriod"/>
            </a:pPr>
            <a:r>
              <a:rPr lang="en-US" dirty="0"/>
              <a:t>Develop additional training materials for BBP and GMSV Toolkit</a:t>
            </a:r>
          </a:p>
          <a:p>
            <a:pPr lvl="1">
              <a:lnSpc>
                <a:spcPct val="90000"/>
              </a:lnSpc>
            </a:pPr>
            <a:r>
              <a:rPr lang="en-US" dirty="0"/>
              <a:t>Docker containers as a turn-key installation solution</a:t>
            </a:r>
          </a:p>
          <a:p>
            <a:pPr lvl="1">
              <a:lnSpc>
                <a:spcPct val="90000"/>
              </a:lnSpc>
            </a:pPr>
            <a:r>
              <a:rPr lang="en-US" dirty="0" err="1"/>
              <a:t>Jupyter</a:t>
            </a:r>
            <a:r>
              <a:rPr lang="en-US" dirty="0"/>
              <a:t> notebooks with tutorials and examples</a:t>
            </a:r>
          </a:p>
        </p:txBody>
      </p:sp>
      <p:sp>
        <p:nvSpPr>
          <p:cNvPr id="4" name="Footer Placeholder 3">
            <a:extLst>
              <a:ext uri="{FF2B5EF4-FFF2-40B4-BE49-F238E27FC236}">
                <a16:creationId xmlns:a16="http://schemas.microsoft.com/office/drawing/2014/main" id="{0AD15F38-DEDA-8A5E-3345-DE5908A0A6F5}"/>
              </a:ext>
            </a:extLst>
          </p:cNvPr>
          <p:cNvSpPr>
            <a:spLocks noGrp="1"/>
          </p:cNvSpPr>
          <p:nvPr>
            <p:ph type="ftr" sz="quarter" idx="11"/>
          </p:nvPr>
        </p:nvSpPr>
        <p:spPr>
          <a:xfrm>
            <a:off x="4845678" y="7834678"/>
            <a:ext cx="4939046" cy="438150"/>
          </a:xfrm>
        </p:spPr>
        <p:txBody>
          <a:bodyPr anchor="ctr">
            <a:normAutofit/>
          </a:bodyPr>
          <a:lstStyle/>
          <a:p>
            <a:pPr>
              <a:spcAft>
                <a:spcPts val="600"/>
              </a:spcAft>
            </a:pPr>
            <a:r>
              <a:rPr lang="en-US"/>
              <a:t>Statewide California Earthquake Center</a:t>
            </a:r>
          </a:p>
        </p:txBody>
      </p:sp>
      <p:sp>
        <p:nvSpPr>
          <p:cNvPr id="5" name="Slide Number Placeholder 4">
            <a:extLst>
              <a:ext uri="{FF2B5EF4-FFF2-40B4-BE49-F238E27FC236}">
                <a16:creationId xmlns:a16="http://schemas.microsoft.com/office/drawing/2014/main" id="{831879C2-4942-AB7D-5BB9-00294A9E53CB}"/>
              </a:ext>
            </a:extLst>
          </p:cNvPr>
          <p:cNvSpPr>
            <a:spLocks noGrp="1"/>
          </p:cNvSpPr>
          <p:nvPr>
            <p:ph type="sldNum" sz="quarter" idx="12"/>
          </p:nvPr>
        </p:nvSpPr>
        <p:spPr>
          <a:xfrm>
            <a:off x="13077421" y="7945169"/>
            <a:ext cx="1371957" cy="217169"/>
          </a:xfrm>
        </p:spPr>
        <p:txBody>
          <a:bodyPr anchor="ctr">
            <a:normAutofit/>
          </a:bodyPr>
          <a:lstStyle/>
          <a:p>
            <a:pPr>
              <a:lnSpc>
                <a:spcPct val="90000"/>
              </a:lnSpc>
              <a:spcAft>
                <a:spcPts val="600"/>
              </a:spcAft>
            </a:pPr>
            <a:fld id="{F36C87F6-986D-49E6-AF40-1B3A1EE8064D}" type="slidenum">
              <a:rPr lang="uk-UA" sz="700" smtClean="0"/>
              <a:pPr>
                <a:lnSpc>
                  <a:spcPct val="90000"/>
                </a:lnSpc>
                <a:spcAft>
                  <a:spcPts val="600"/>
                </a:spcAft>
              </a:pPr>
              <a:t>37</a:t>
            </a:fld>
            <a:endParaRPr lang="uk-UA" sz="700"/>
          </a:p>
        </p:txBody>
      </p:sp>
    </p:spTree>
    <p:extLst>
      <p:ext uri="{BB962C8B-B14F-4D97-AF65-F5344CB8AC3E}">
        <p14:creationId xmlns:p14="http://schemas.microsoft.com/office/powerpoint/2010/main" val="1786705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1000" b="-1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1517" y="4648200"/>
            <a:ext cx="11707368" cy="2438400"/>
          </a:xfrm>
        </p:spPr>
        <p:txBody>
          <a:bodyPr>
            <a:normAutofit/>
          </a:bodyPr>
          <a:lstStyle/>
          <a:p>
            <a:r>
              <a:rPr lang="en-US" dirty="0">
                <a:hlinkClick r:id="rId3"/>
              </a:rPr>
              <a:t>https://github.com/SCECcode/bbp</a:t>
            </a:r>
            <a:endParaRPr lang="en-US" dirty="0"/>
          </a:p>
          <a:p>
            <a:r>
              <a:rPr lang="en-US" dirty="0">
                <a:hlinkClick r:id="rId4"/>
              </a:rPr>
              <a:t>https://github.com/SCECcode/gmsvtoolkit</a:t>
            </a:r>
            <a:endParaRPr lang="en-US" dirty="0"/>
          </a:p>
        </p:txBody>
      </p:sp>
      <p:sp>
        <p:nvSpPr>
          <p:cNvPr id="4" name="Footer Placeholder 3"/>
          <p:cNvSpPr>
            <a:spLocks noGrp="1"/>
          </p:cNvSpPr>
          <p:nvPr>
            <p:ph type="ftr" sz="quarter" idx="11"/>
          </p:nvPr>
        </p:nvSpPr>
        <p:spPr/>
        <p:txBody>
          <a:bodyPr/>
          <a:lstStyle/>
          <a:p>
            <a:r>
              <a:rPr lang="en-US"/>
              <a:t>Statewide California Earthquake Center</a:t>
            </a:r>
            <a:endParaRPr lang="en-US" dirty="0"/>
          </a:p>
        </p:txBody>
      </p:sp>
      <p:sp>
        <p:nvSpPr>
          <p:cNvPr id="7" name="Title 6">
            <a:extLst>
              <a:ext uri="{FF2B5EF4-FFF2-40B4-BE49-F238E27FC236}">
                <a16:creationId xmlns:a16="http://schemas.microsoft.com/office/drawing/2014/main" id="{5AC98FE4-36BC-63D7-9041-6F7213A8AD10}"/>
              </a:ext>
            </a:extLst>
          </p:cNvPr>
          <p:cNvSpPr>
            <a:spLocks noGrp="1"/>
          </p:cNvSpPr>
          <p:nvPr>
            <p:ph type="ctrTitle"/>
          </p:nvPr>
        </p:nvSpPr>
        <p:spPr>
          <a:xfrm>
            <a:off x="1461516" y="2560321"/>
            <a:ext cx="11707369" cy="1021079"/>
          </a:xfrm>
        </p:spPr>
        <p:txBody>
          <a:bodyPr/>
          <a:lstStyle/>
          <a:p>
            <a:r>
              <a:rPr lang="en-US" dirty="0"/>
              <a:t>Questions / Comments?</a:t>
            </a:r>
          </a:p>
        </p:txBody>
      </p:sp>
    </p:spTree>
    <p:extLst>
      <p:ext uri="{BB962C8B-B14F-4D97-AF65-F5344CB8AC3E}">
        <p14:creationId xmlns:p14="http://schemas.microsoft.com/office/powerpoint/2010/main" val="13350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9CF9-B146-4D73-95E9-3A82CE67C54A}"/>
              </a:ext>
            </a:extLst>
          </p:cNvPr>
          <p:cNvSpPr>
            <a:spLocks noGrp="1"/>
          </p:cNvSpPr>
          <p:nvPr>
            <p:ph type="title"/>
          </p:nvPr>
        </p:nvSpPr>
        <p:spPr>
          <a:xfrm>
            <a:off x="363949" y="228600"/>
            <a:ext cx="13902505" cy="767714"/>
          </a:xfrm>
        </p:spPr>
        <p:txBody>
          <a:bodyPr>
            <a:normAutofit/>
          </a:bodyPr>
          <a:lstStyle/>
          <a:p>
            <a:r>
              <a:rPr lang="en-US" sz="4400" dirty="0"/>
              <a:t>Motivation for Development of Broadband Platform (BBP)</a:t>
            </a:r>
          </a:p>
        </p:txBody>
      </p:sp>
      <p:sp>
        <p:nvSpPr>
          <p:cNvPr id="3" name="Content Placeholder 2">
            <a:extLst>
              <a:ext uri="{FF2B5EF4-FFF2-40B4-BE49-F238E27FC236}">
                <a16:creationId xmlns:a16="http://schemas.microsoft.com/office/drawing/2014/main" id="{A38C80FD-87E6-4BCF-8DB4-D33B8CCB3471}"/>
              </a:ext>
            </a:extLst>
          </p:cNvPr>
          <p:cNvSpPr>
            <a:spLocks noGrp="1"/>
          </p:cNvSpPr>
          <p:nvPr>
            <p:ph idx="1"/>
          </p:nvPr>
        </p:nvSpPr>
        <p:spPr>
          <a:xfrm>
            <a:off x="121276" y="1304265"/>
            <a:ext cx="14328102" cy="6386878"/>
          </a:xfrm>
        </p:spPr>
        <p:txBody>
          <a:bodyPr>
            <a:normAutofit fontScale="77500" lnSpcReduction="20000"/>
          </a:bodyPr>
          <a:lstStyle/>
          <a:p>
            <a:pPr marL="794431" lvl="1" indent="-514350">
              <a:buFont typeface="+mj-lt"/>
              <a:buAutoNum type="arabicPeriod"/>
            </a:pPr>
            <a:r>
              <a:rPr lang="en-US" dirty="0"/>
              <a:t>Civil engineers (SCEC GMSV Technical Activity Group, PG&amp;E, AECOM, others) wanted to study “hanging wall” effects on ground motions using ground motion simulation methods.</a:t>
            </a:r>
          </a:p>
          <a:p>
            <a:pPr marL="794431" lvl="1" indent="-514350">
              <a:buFont typeface="+mj-lt"/>
              <a:buAutoNum type="arabicPeriod"/>
            </a:pPr>
            <a:endParaRPr lang="en-US" dirty="0"/>
          </a:p>
          <a:p>
            <a:pPr marL="794431" lvl="1" indent="-514350">
              <a:buFont typeface="+mj-lt"/>
              <a:buAutoNum type="arabicPeriod"/>
            </a:pPr>
            <a:r>
              <a:rPr lang="en-US" dirty="0"/>
              <a:t>Multiple ground motion simulations methods existed, and the engineers want to compare the results produced by alternative methods. This would help define the range of epistemic uncertainty for simulated ground motion methods.</a:t>
            </a:r>
          </a:p>
          <a:p>
            <a:pPr marL="794431" lvl="1" indent="-514350">
              <a:buFont typeface="+mj-lt"/>
              <a:buAutoNum type="arabicPeriod"/>
            </a:pPr>
            <a:endParaRPr lang="en-US" dirty="0"/>
          </a:p>
          <a:p>
            <a:pPr marL="794431" lvl="1" indent="-514350">
              <a:buFont typeface="+mj-lt"/>
              <a:buAutoNum type="arabicPeriod"/>
            </a:pPr>
            <a:r>
              <a:rPr lang="en-US" dirty="0"/>
              <a:t>Engineers defined the specifications for the earthquake simulations to be run. Ground motion simulation methods were required to input common problem configuration, and output results in common format.</a:t>
            </a:r>
          </a:p>
          <a:p>
            <a:pPr marL="794431" lvl="1" indent="-514350">
              <a:buFont typeface="+mj-lt"/>
              <a:buAutoNum type="arabicPeriod"/>
            </a:pPr>
            <a:endParaRPr lang="en-US" dirty="0"/>
          </a:p>
          <a:p>
            <a:pPr marL="794431" lvl="1" indent="-514350">
              <a:buFont typeface="+mj-lt"/>
              <a:buAutoNum type="arabicPeriod"/>
            </a:pPr>
            <a:r>
              <a:rPr lang="en-US" dirty="0"/>
              <a:t>Engineers defined methods for validating ground motion simulations including: (Part-A) comparisons of simulation results against recorded ground motions from historic earthquake, and (Part-B) and comparisons of simulation results against ground motion prediction equations.</a:t>
            </a:r>
          </a:p>
          <a:p>
            <a:pPr marL="794431" lvl="1" indent="-514350">
              <a:buFont typeface="+mj-lt"/>
              <a:buAutoNum type="arabicPeriod"/>
            </a:pPr>
            <a:endParaRPr lang="en-US" dirty="0"/>
          </a:p>
          <a:p>
            <a:pPr marL="794431" lvl="1" indent="-514350">
              <a:buFont typeface="+mj-lt"/>
              <a:buAutoNum type="arabicPeriod"/>
            </a:pPr>
            <a:r>
              <a:rPr lang="en-US" dirty="0"/>
              <a:t>Engineer wanted open-source software, and a “neutral” third party to run the simulations to eliminate un-documented changes to simulations.</a:t>
            </a:r>
          </a:p>
          <a:p>
            <a:pPr marL="794431" lvl="1" indent="-514350">
              <a:buFont typeface="+mj-lt"/>
              <a:buAutoNum type="arabicPeriod"/>
            </a:pPr>
            <a:endParaRPr lang="en-US" dirty="0"/>
          </a:p>
          <a:p>
            <a:pPr marL="794431" lvl="1" indent="-514350">
              <a:buFont typeface="+mj-lt"/>
              <a:buAutoNum type="arabicPeriod"/>
            </a:pPr>
            <a:r>
              <a:rPr lang="en-US" dirty="0"/>
              <a:t>The BBP software was collaboratively developed to meet these needs, and it was used in “hanging wall” studies, other studies, and later in SSHAC process for evaluation seismic safety of Diablo Canyon power plant. The SSHAC process was documented with a series of publications in SRL.</a:t>
            </a:r>
          </a:p>
        </p:txBody>
      </p:sp>
      <p:sp>
        <p:nvSpPr>
          <p:cNvPr id="5" name="Footer Placeholder 4">
            <a:extLst>
              <a:ext uri="{FF2B5EF4-FFF2-40B4-BE49-F238E27FC236}">
                <a16:creationId xmlns:a16="http://schemas.microsoft.com/office/drawing/2014/main" id="{24351FCA-1FB4-4B9D-919F-5F6A551EC36E}"/>
              </a:ext>
            </a:extLst>
          </p:cNvPr>
          <p:cNvSpPr>
            <a:spLocks noGrp="1"/>
          </p:cNvSpPr>
          <p:nvPr>
            <p:ph type="ftr" sz="quarter" idx="11"/>
          </p:nvPr>
        </p:nvSpPr>
        <p:spPr/>
        <p:txBody>
          <a:bodyPr/>
          <a:lstStyle/>
          <a:p>
            <a:r>
              <a:rPr lang="en-US"/>
              <a:t>Statewide California Earthquake Center</a:t>
            </a:r>
            <a:endParaRPr lang="en-US" dirty="0"/>
          </a:p>
        </p:txBody>
      </p:sp>
      <p:sp>
        <p:nvSpPr>
          <p:cNvPr id="6" name="Slide Number Placeholder 5">
            <a:extLst>
              <a:ext uri="{FF2B5EF4-FFF2-40B4-BE49-F238E27FC236}">
                <a16:creationId xmlns:a16="http://schemas.microsoft.com/office/drawing/2014/main" id="{5E5E7512-8D80-4110-BBFF-5F67AC5C7CE6}"/>
              </a:ext>
            </a:extLst>
          </p:cNvPr>
          <p:cNvSpPr>
            <a:spLocks noGrp="1"/>
          </p:cNvSpPr>
          <p:nvPr>
            <p:ph type="sldNum" sz="quarter" idx="12"/>
          </p:nvPr>
        </p:nvSpPr>
        <p:spPr/>
        <p:txBody>
          <a:bodyPr/>
          <a:lstStyle/>
          <a:p>
            <a:fld id="{F36C87F6-986D-49E6-AF40-1B3A1EE8064D}" type="slidenum">
              <a:rPr lang="uk-UA" smtClean="0"/>
              <a:pPr/>
              <a:t>3</a:t>
            </a:fld>
            <a:endParaRPr lang="uk-UA" dirty="0"/>
          </a:p>
        </p:txBody>
      </p:sp>
    </p:spTree>
    <p:extLst>
      <p:ext uri="{BB962C8B-B14F-4D97-AF65-F5344CB8AC3E}">
        <p14:creationId xmlns:p14="http://schemas.microsoft.com/office/powerpoint/2010/main" val="260133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9CF9-B146-4D73-95E9-3A82CE67C54A}"/>
              </a:ext>
            </a:extLst>
          </p:cNvPr>
          <p:cNvSpPr>
            <a:spLocks noGrp="1"/>
          </p:cNvSpPr>
          <p:nvPr>
            <p:ph type="title"/>
          </p:nvPr>
        </p:nvSpPr>
        <p:spPr>
          <a:xfrm>
            <a:off x="363949" y="228600"/>
            <a:ext cx="13902505" cy="767714"/>
          </a:xfrm>
        </p:spPr>
        <p:txBody>
          <a:bodyPr>
            <a:normAutofit fontScale="90000"/>
          </a:bodyPr>
          <a:lstStyle/>
          <a:p>
            <a:r>
              <a:rPr lang="en-US" dirty="0"/>
              <a:t>Broadband Platform Overview</a:t>
            </a:r>
          </a:p>
        </p:txBody>
      </p:sp>
      <p:sp>
        <p:nvSpPr>
          <p:cNvPr id="3" name="Content Placeholder 2">
            <a:extLst>
              <a:ext uri="{FF2B5EF4-FFF2-40B4-BE49-F238E27FC236}">
                <a16:creationId xmlns:a16="http://schemas.microsoft.com/office/drawing/2014/main" id="{A38C80FD-87E6-4BCF-8DB4-D33B8CCB3471}"/>
              </a:ext>
            </a:extLst>
          </p:cNvPr>
          <p:cNvSpPr>
            <a:spLocks noGrp="1"/>
          </p:cNvSpPr>
          <p:nvPr>
            <p:ph idx="1"/>
          </p:nvPr>
        </p:nvSpPr>
        <p:spPr>
          <a:xfrm>
            <a:off x="121276" y="1295400"/>
            <a:ext cx="9860924" cy="6253456"/>
          </a:xfrm>
        </p:spPr>
        <p:txBody>
          <a:bodyPr>
            <a:normAutofit fontScale="92500" lnSpcReduction="20000"/>
          </a:bodyPr>
          <a:lstStyle/>
          <a:p>
            <a:pPr marL="9527" indent="0">
              <a:buNone/>
            </a:pPr>
            <a:r>
              <a:rPr lang="en-US" dirty="0">
                <a:solidFill>
                  <a:srgbClr val="0070C0"/>
                </a:solidFill>
              </a:rPr>
              <a:t>The SCEC Broadband Platform…</a:t>
            </a:r>
          </a:p>
          <a:p>
            <a:pPr lvl="1"/>
            <a:r>
              <a:rPr lang="en-US" dirty="0"/>
              <a:t>A collection of open-source scientific software that can calculate broadband ground motions at user-specified locations</a:t>
            </a:r>
          </a:p>
          <a:p>
            <a:pPr lvl="2"/>
            <a:r>
              <a:rPr lang="en-US" dirty="0"/>
              <a:t>Historical and scenario earthquakes</a:t>
            </a:r>
          </a:p>
          <a:p>
            <a:pPr lvl="1"/>
            <a:r>
              <a:rPr lang="en-US" dirty="0"/>
              <a:t>Integrates 7 different ground motion simulation methods</a:t>
            </a:r>
          </a:p>
          <a:p>
            <a:pPr lvl="2"/>
            <a:r>
              <a:rPr lang="en-US" dirty="0"/>
              <a:t>Rupture generation</a:t>
            </a:r>
          </a:p>
          <a:p>
            <a:pPr lvl="2"/>
            <a:r>
              <a:rPr lang="en-US" dirty="0"/>
              <a:t>Seismogram synthesis</a:t>
            </a:r>
          </a:p>
          <a:p>
            <a:pPr lvl="2"/>
            <a:r>
              <a:rPr lang="en-US" dirty="0"/>
              <a:t>Site effects calculations</a:t>
            </a:r>
          </a:p>
          <a:p>
            <a:pPr lvl="2"/>
            <a:r>
              <a:rPr lang="en-US" dirty="0"/>
              <a:t>Post-processing</a:t>
            </a:r>
          </a:p>
          <a:p>
            <a:pPr lvl="2"/>
            <a:r>
              <a:rPr lang="en-US" dirty="0"/>
              <a:t>Visualization</a:t>
            </a:r>
          </a:p>
          <a:p>
            <a:pPr lvl="1"/>
            <a:r>
              <a:rPr lang="en-US" dirty="0"/>
              <a:t>Supports common inputs and output data products</a:t>
            </a:r>
          </a:p>
          <a:p>
            <a:pPr lvl="1"/>
            <a:r>
              <a:rPr lang="en-US" dirty="0"/>
              <a:t>Runs on Linux computers with GNU compilers and open-source libraries</a:t>
            </a:r>
          </a:p>
          <a:p>
            <a:pPr lvl="1"/>
            <a:r>
              <a:rPr lang="en-US" dirty="0"/>
              <a:t>Features a simple command-line interface for interactive use and can be run on a laptop.</a:t>
            </a:r>
          </a:p>
        </p:txBody>
      </p:sp>
      <p:sp>
        <p:nvSpPr>
          <p:cNvPr id="5" name="Footer Placeholder 4">
            <a:extLst>
              <a:ext uri="{FF2B5EF4-FFF2-40B4-BE49-F238E27FC236}">
                <a16:creationId xmlns:a16="http://schemas.microsoft.com/office/drawing/2014/main" id="{24351FCA-1FB4-4B9D-919F-5F6A551EC36E}"/>
              </a:ext>
            </a:extLst>
          </p:cNvPr>
          <p:cNvSpPr>
            <a:spLocks noGrp="1"/>
          </p:cNvSpPr>
          <p:nvPr>
            <p:ph type="ftr" sz="quarter" idx="11"/>
          </p:nvPr>
        </p:nvSpPr>
        <p:spPr/>
        <p:txBody>
          <a:bodyPr/>
          <a:lstStyle/>
          <a:p>
            <a:r>
              <a:rPr lang="en-US"/>
              <a:t>Statewide California Earthquake Center</a:t>
            </a:r>
            <a:endParaRPr lang="en-US" dirty="0"/>
          </a:p>
        </p:txBody>
      </p:sp>
      <p:sp>
        <p:nvSpPr>
          <p:cNvPr id="6" name="Slide Number Placeholder 5">
            <a:extLst>
              <a:ext uri="{FF2B5EF4-FFF2-40B4-BE49-F238E27FC236}">
                <a16:creationId xmlns:a16="http://schemas.microsoft.com/office/drawing/2014/main" id="{5E5E7512-8D80-4110-BBFF-5F67AC5C7CE6}"/>
              </a:ext>
            </a:extLst>
          </p:cNvPr>
          <p:cNvSpPr>
            <a:spLocks noGrp="1"/>
          </p:cNvSpPr>
          <p:nvPr>
            <p:ph type="sldNum" sz="quarter" idx="12"/>
          </p:nvPr>
        </p:nvSpPr>
        <p:spPr/>
        <p:txBody>
          <a:bodyPr/>
          <a:lstStyle/>
          <a:p>
            <a:fld id="{F36C87F6-986D-49E6-AF40-1B3A1EE8064D}" type="slidenum">
              <a:rPr lang="uk-UA" smtClean="0"/>
              <a:pPr/>
              <a:t>4</a:t>
            </a:fld>
            <a:endParaRPr lang="uk-UA" dirty="0"/>
          </a:p>
        </p:txBody>
      </p:sp>
      <p:pic>
        <p:nvPicPr>
          <p:cNvPr id="4" name="Picture 3">
            <a:extLst>
              <a:ext uri="{FF2B5EF4-FFF2-40B4-BE49-F238E27FC236}">
                <a16:creationId xmlns:a16="http://schemas.microsoft.com/office/drawing/2014/main" id="{CBB65663-0F59-BC6E-694E-F4A64B6BC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1371600"/>
            <a:ext cx="4390978" cy="5714284"/>
          </a:xfrm>
          <a:prstGeom prst="rect">
            <a:avLst/>
          </a:prstGeom>
        </p:spPr>
      </p:pic>
      <p:sp>
        <p:nvSpPr>
          <p:cNvPr id="8" name="TextBox 7">
            <a:extLst>
              <a:ext uri="{FF2B5EF4-FFF2-40B4-BE49-F238E27FC236}">
                <a16:creationId xmlns:a16="http://schemas.microsoft.com/office/drawing/2014/main" id="{992CE1A6-0F0C-2E10-963E-C82024B27CA5}"/>
              </a:ext>
            </a:extLst>
          </p:cNvPr>
          <p:cNvSpPr txBox="1"/>
          <p:nvPr/>
        </p:nvSpPr>
        <p:spPr>
          <a:xfrm>
            <a:off x="3657600" y="3948594"/>
            <a:ext cx="7315200" cy="430887"/>
          </a:xfrm>
          <a:prstGeom prst="rect">
            <a:avLst/>
          </a:prstGeom>
          <a:noFill/>
        </p:spPr>
        <p:txBody>
          <a:bodyPr wrap="square">
            <a:spAutoFit/>
          </a:bodyPr>
          <a:lstStyle/>
          <a:p>
            <a:r>
              <a:rPr lang="en-US" dirty="0"/>
              <a:t> </a:t>
            </a:r>
          </a:p>
        </p:txBody>
      </p:sp>
      <p:sp>
        <p:nvSpPr>
          <p:cNvPr id="10" name="TextBox 9">
            <a:extLst>
              <a:ext uri="{FF2B5EF4-FFF2-40B4-BE49-F238E27FC236}">
                <a16:creationId xmlns:a16="http://schemas.microsoft.com/office/drawing/2014/main" id="{AF217AB9-35FB-EEF4-BCD4-8018E9C55F2B}"/>
              </a:ext>
            </a:extLst>
          </p:cNvPr>
          <p:cNvSpPr txBox="1"/>
          <p:nvPr/>
        </p:nvSpPr>
        <p:spPr>
          <a:xfrm>
            <a:off x="3657600" y="3948594"/>
            <a:ext cx="7315200" cy="430887"/>
          </a:xfrm>
          <a:prstGeom prst="rect">
            <a:avLst/>
          </a:prstGeom>
          <a:noFill/>
        </p:spPr>
        <p:txBody>
          <a:bodyPr wrap="square">
            <a:spAutoFit/>
          </a:bodyPr>
          <a:lstStyle/>
          <a:p>
            <a:r>
              <a:rPr lang="en-US" dirty="0"/>
              <a:t> </a:t>
            </a:r>
          </a:p>
        </p:txBody>
      </p:sp>
      <p:sp>
        <p:nvSpPr>
          <p:cNvPr id="12" name="TextBox 11">
            <a:extLst>
              <a:ext uri="{FF2B5EF4-FFF2-40B4-BE49-F238E27FC236}">
                <a16:creationId xmlns:a16="http://schemas.microsoft.com/office/drawing/2014/main" id="{8B56CA30-1209-991C-A5D6-A52DED1EA9A0}"/>
              </a:ext>
            </a:extLst>
          </p:cNvPr>
          <p:cNvSpPr txBox="1"/>
          <p:nvPr/>
        </p:nvSpPr>
        <p:spPr>
          <a:xfrm>
            <a:off x="3657600" y="3948594"/>
            <a:ext cx="7315200" cy="430887"/>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669344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A Validation – Simulate Well Observed EQs</a:t>
            </a:r>
          </a:p>
        </p:txBody>
      </p:sp>
      <p:sp>
        <p:nvSpPr>
          <p:cNvPr id="3" name="Content Placeholder 2"/>
          <p:cNvSpPr>
            <a:spLocks noGrp="1"/>
          </p:cNvSpPr>
          <p:nvPr>
            <p:ph idx="1"/>
          </p:nvPr>
        </p:nvSpPr>
        <p:spPr>
          <a:xfrm>
            <a:off x="365760" y="1188720"/>
            <a:ext cx="8229600" cy="6492240"/>
          </a:xfrm>
        </p:spPr>
        <p:txBody>
          <a:bodyPr>
            <a:noAutofit/>
          </a:bodyPr>
          <a:lstStyle/>
          <a:p>
            <a:r>
              <a:rPr lang="en-US" sz="2760" dirty="0"/>
              <a:t>Validation simulations</a:t>
            </a:r>
          </a:p>
          <a:p>
            <a:pPr lvl="1"/>
            <a:r>
              <a:rPr lang="en-US" sz="2280" dirty="0"/>
              <a:t>“validates” simulation methods against recorded data</a:t>
            </a:r>
          </a:p>
          <a:p>
            <a:pPr lvl="1"/>
            <a:r>
              <a:rPr lang="en-US" sz="2280" dirty="0"/>
              <a:t>Uses historical event source description</a:t>
            </a:r>
          </a:p>
          <a:p>
            <a:pPr lvl="1"/>
            <a:r>
              <a:rPr lang="en-US" sz="2280" dirty="0"/>
              <a:t>Includes locations where recorded data is available</a:t>
            </a:r>
          </a:p>
          <a:p>
            <a:r>
              <a:rPr lang="en-US" sz="2760" dirty="0"/>
              <a:t>User inputs</a:t>
            </a:r>
          </a:p>
          <a:p>
            <a:pPr lvl="1"/>
            <a:r>
              <a:rPr lang="en-US" sz="2280" dirty="0"/>
              <a:t>Validation event</a:t>
            </a:r>
          </a:p>
          <a:p>
            <a:pPr lvl="1"/>
            <a:r>
              <a:rPr lang="en-US" sz="2280" dirty="0"/>
              <a:t>Simulation method</a:t>
            </a:r>
          </a:p>
          <a:p>
            <a:pPr lvl="1"/>
            <a:r>
              <a:rPr lang="en-US" sz="2280" dirty="0"/>
              <a:t>Validation metrics</a:t>
            </a:r>
          </a:p>
          <a:p>
            <a:r>
              <a:rPr lang="en-US" sz="2760" dirty="0"/>
              <a:t>BBP outputs</a:t>
            </a:r>
          </a:p>
          <a:p>
            <a:pPr lvl="1"/>
            <a:r>
              <a:rPr lang="en-US" sz="2280" dirty="0"/>
              <a:t>Velocity and acceleration </a:t>
            </a:r>
            <a:r>
              <a:rPr lang="en-US" sz="2280" dirty="0" err="1"/>
              <a:t>timeseries</a:t>
            </a:r>
            <a:endParaRPr lang="en-US" sz="2280" dirty="0"/>
          </a:p>
          <a:p>
            <a:pPr lvl="1"/>
            <a:r>
              <a:rPr lang="en-US" sz="2280" dirty="0"/>
              <a:t>Per-station </a:t>
            </a:r>
            <a:r>
              <a:rPr lang="en-US" sz="2280" dirty="0" err="1"/>
              <a:t>timeseries</a:t>
            </a:r>
            <a:r>
              <a:rPr lang="en-US" sz="2280" dirty="0"/>
              <a:t> and PSA comparisons</a:t>
            </a:r>
          </a:p>
          <a:p>
            <a:pPr lvl="1"/>
            <a:r>
              <a:rPr lang="en-US" sz="2280" dirty="0"/>
              <a:t>Goodness-of-Fit Plots</a:t>
            </a:r>
          </a:p>
          <a:p>
            <a:pPr lvl="1"/>
            <a:r>
              <a:rPr lang="en-US" sz="2280" dirty="0"/>
              <a:t>Other validation metrics</a:t>
            </a:r>
          </a:p>
          <a:p>
            <a:pPr lvl="1"/>
            <a:r>
              <a:rPr lang="en-US" sz="2280" dirty="0"/>
              <a:t>Plotting of results</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5</a:t>
            </a:fld>
            <a:endParaRPr lang="uk-UA" dirty="0"/>
          </a:p>
        </p:txBody>
      </p:sp>
      <p:pic>
        <p:nvPicPr>
          <p:cNvPr id="7" name="Picture 6"/>
          <p:cNvPicPr>
            <a:picLocks noChangeAspect="1"/>
          </p:cNvPicPr>
          <p:nvPr/>
        </p:nvPicPr>
        <p:blipFill>
          <a:blip r:embed="rId2"/>
          <a:stretch>
            <a:fillRect/>
          </a:stretch>
        </p:blipFill>
        <p:spPr>
          <a:xfrm>
            <a:off x="8503920" y="1280160"/>
            <a:ext cx="6035040" cy="6035040"/>
          </a:xfrm>
          <a:prstGeom prst="rect">
            <a:avLst/>
          </a:prstGeom>
        </p:spPr>
      </p:pic>
      <p:sp>
        <p:nvSpPr>
          <p:cNvPr id="8" name="TextBox 7"/>
          <p:cNvSpPr txBox="1"/>
          <p:nvPr/>
        </p:nvSpPr>
        <p:spPr>
          <a:xfrm>
            <a:off x="9753600" y="6858000"/>
            <a:ext cx="3849131" cy="457946"/>
          </a:xfrm>
          <a:prstGeom prst="rect">
            <a:avLst/>
          </a:prstGeom>
          <a:noFill/>
        </p:spPr>
        <p:txBody>
          <a:bodyPr wrap="none" rtlCol="0">
            <a:spAutoFit/>
          </a:bodyPr>
          <a:lstStyle/>
          <a:p>
            <a:pPr>
              <a:lnSpc>
                <a:spcPct val="90000"/>
              </a:lnSpc>
            </a:pPr>
            <a:r>
              <a:rPr lang="en-US" sz="2640" dirty="0"/>
              <a:t>Whittier Narrows  (1987)</a:t>
            </a:r>
          </a:p>
        </p:txBody>
      </p:sp>
    </p:spTree>
    <p:extLst>
      <p:ext uri="{BB962C8B-B14F-4D97-AF65-F5344CB8AC3E}">
        <p14:creationId xmlns:p14="http://schemas.microsoft.com/office/powerpoint/2010/main" val="83832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3D316F-0221-A048-AE1E-F5146386DAF8}"/>
              </a:ext>
            </a:extLst>
          </p:cNvPr>
          <p:cNvPicPr>
            <a:picLocks noChangeAspect="1"/>
          </p:cNvPicPr>
          <p:nvPr/>
        </p:nvPicPr>
        <p:blipFill>
          <a:blip r:embed="rId2"/>
          <a:stretch>
            <a:fillRect/>
          </a:stretch>
        </p:blipFill>
        <p:spPr>
          <a:xfrm>
            <a:off x="4114800" y="1644420"/>
            <a:ext cx="4939046" cy="5762220"/>
          </a:xfrm>
          <a:prstGeom prst="rect">
            <a:avLst/>
          </a:prstGeom>
        </p:spPr>
      </p:pic>
      <p:pic>
        <p:nvPicPr>
          <p:cNvPr id="8" name="Picture 7">
            <a:extLst>
              <a:ext uri="{FF2B5EF4-FFF2-40B4-BE49-F238E27FC236}">
                <a16:creationId xmlns:a16="http://schemas.microsoft.com/office/drawing/2014/main" id="{A5C80B5B-5F21-B149-A9C8-5200115D8A17}"/>
              </a:ext>
            </a:extLst>
          </p:cNvPr>
          <p:cNvPicPr>
            <a:picLocks noChangeAspect="1"/>
          </p:cNvPicPr>
          <p:nvPr/>
        </p:nvPicPr>
        <p:blipFill>
          <a:blip r:embed="rId3"/>
          <a:stretch>
            <a:fillRect/>
          </a:stretch>
        </p:blipFill>
        <p:spPr>
          <a:xfrm>
            <a:off x="9343644" y="1644420"/>
            <a:ext cx="4939046" cy="5762220"/>
          </a:xfrm>
          <a:prstGeom prst="rect">
            <a:avLst/>
          </a:prstGeom>
        </p:spPr>
      </p:pic>
      <p:sp>
        <p:nvSpPr>
          <p:cNvPr id="2" name="Title 1">
            <a:extLst>
              <a:ext uri="{FF2B5EF4-FFF2-40B4-BE49-F238E27FC236}">
                <a16:creationId xmlns:a16="http://schemas.microsoft.com/office/drawing/2014/main" id="{8C6F9CF9-B146-4D73-95E9-3A82CE67C54A}"/>
              </a:ext>
            </a:extLst>
          </p:cNvPr>
          <p:cNvSpPr>
            <a:spLocks noGrp="1"/>
          </p:cNvSpPr>
          <p:nvPr>
            <p:ph type="title"/>
          </p:nvPr>
        </p:nvSpPr>
        <p:spPr/>
        <p:txBody>
          <a:bodyPr>
            <a:normAutofit fontScale="90000"/>
          </a:bodyPr>
          <a:lstStyle/>
          <a:p>
            <a:r>
              <a:rPr lang="en-US" dirty="0"/>
              <a:t>Plot Seismograms</a:t>
            </a:r>
          </a:p>
        </p:txBody>
      </p:sp>
      <p:sp>
        <p:nvSpPr>
          <p:cNvPr id="3" name="Content Placeholder 2">
            <a:extLst>
              <a:ext uri="{FF2B5EF4-FFF2-40B4-BE49-F238E27FC236}">
                <a16:creationId xmlns:a16="http://schemas.microsoft.com/office/drawing/2014/main" id="{A38C80FD-87E6-4BCF-8DB4-D33B8CCB3471}"/>
              </a:ext>
            </a:extLst>
          </p:cNvPr>
          <p:cNvSpPr>
            <a:spLocks noGrp="1"/>
          </p:cNvSpPr>
          <p:nvPr>
            <p:ph idx="1"/>
          </p:nvPr>
        </p:nvSpPr>
        <p:spPr>
          <a:xfrm>
            <a:off x="272487" y="1233690"/>
            <a:ext cx="3842314" cy="5762220"/>
          </a:xfrm>
        </p:spPr>
        <p:txBody>
          <a:bodyPr>
            <a:normAutofit fontScale="92500" lnSpcReduction="10000"/>
          </a:bodyPr>
          <a:lstStyle/>
          <a:p>
            <a:r>
              <a:rPr lang="en-US" dirty="0"/>
              <a:t>Inputs</a:t>
            </a:r>
          </a:p>
          <a:p>
            <a:pPr lvl="1"/>
            <a:r>
              <a:rPr lang="en-US" dirty="0"/>
              <a:t>Station list</a:t>
            </a:r>
          </a:p>
          <a:p>
            <a:pPr lvl="1"/>
            <a:r>
              <a:rPr lang="en-US" dirty="0"/>
              <a:t>SRC file</a:t>
            </a:r>
          </a:p>
          <a:p>
            <a:pPr lvl="1"/>
            <a:r>
              <a:rPr lang="en-US" dirty="0"/>
              <a:t>Vel/Acc Seismograms</a:t>
            </a:r>
          </a:p>
          <a:p>
            <a:pPr lvl="1"/>
            <a:r>
              <a:rPr lang="en-US" dirty="0"/>
              <a:t>Plot vel (Y/N)</a:t>
            </a:r>
          </a:p>
          <a:p>
            <a:pPr lvl="1"/>
            <a:r>
              <a:rPr lang="en-US" dirty="0"/>
              <a:t>Plot acc (Y/N)</a:t>
            </a:r>
          </a:p>
          <a:p>
            <a:r>
              <a:rPr lang="en-US" dirty="0"/>
              <a:t>Outputs</a:t>
            </a:r>
          </a:p>
          <a:p>
            <a:pPr lvl="1"/>
            <a:r>
              <a:rPr lang="en-US" dirty="0"/>
              <a:t>3 comp velocity seismograms</a:t>
            </a:r>
          </a:p>
          <a:p>
            <a:pPr lvl="1"/>
            <a:r>
              <a:rPr lang="en-US" dirty="0"/>
              <a:t>3 comp acceleration seismograms</a:t>
            </a:r>
          </a:p>
          <a:p>
            <a:pPr marL="280081" lvl="1" indent="0">
              <a:buNone/>
            </a:pPr>
            <a:endParaRPr lang="en-US" dirty="0"/>
          </a:p>
        </p:txBody>
      </p:sp>
      <p:sp>
        <p:nvSpPr>
          <p:cNvPr id="5" name="Footer Placeholder 4">
            <a:extLst>
              <a:ext uri="{FF2B5EF4-FFF2-40B4-BE49-F238E27FC236}">
                <a16:creationId xmlns:a16="http://schemas.microsoft.com/office/drawing/2014/main" id="{24351FCA-1FB4-4B9D-919F-5F6A551EC36E}"/>
              </a:ext>
            </a:extLst>
          </p:cNvPr>
          <p:cNvSpPr>
            <a:spLocks noGrp="1"/>
          </p:cNvSpPr>
          <p:nvPr>
            <p:ph type="ftr" sz="quarter" idx="11"/>
          </p:nvPr>
        </p:nvSpPr>
        <p:spPr/>
        <p:txBody>
          <a:bodyPr/>
          <a:lstStyle/>
          <a:p>
            <a:r>
              <a:rPr lang="en-US"/>
              <a:t>Statewide California Earthquake Center</a:t>
            </a:r>
            <a:endParaRPr lang="en-US" dirty="0"/>
          </a:p>
        </p:txBody>
      </p:sp>
      <p:sp>
        <p:nvSpPr>
          <p:cNvPr id="6" name="Slide Number Placeholder 5">
            <a:extLst>
              <a:ext uri="{FF2B5EF4-FFF2-40B4-BE49-F238E27FC236}">
                <a16:creationId xmlns:a16="http://schemas.microsoft.com/office/drawing/2014/main" id="{5E5E7512-8D80-4110-BBFF-5F67AC5C7CE6}"/>
              </a:ext>
            </a:extLst>
          </p:cNvPr>
          <p:cNvSpPr>
            <a:spLocks noGrp="1"/>
          </p:cNvSpPr>
          <p:nvPr>
            <p:ph type="sldNum" sz="quarter" idx="12"/>
          </p:nvPr>
        </p:nvSpPr>
        <p:spPr/>
        <p:txBody>
          <a:bodyPr/>
          <a:lstStyle/>
          <a:p>
            <a:fld id="{F36C87F6-986D-49E6-AF40-1B3A1EE8064D}" type="slidenum">
              <a:rPr lang="uk-UA" smtClean="0"/>
              <a:pPr/>
              <a:t>6</a:t>
            </a:fld>
            <a:endParaRPr lang="uk-UA" dirty="0"/>
          </a:p>
        </p:txBody>
      </p:sp>
    </p:spTree>
    <p:extLst>
      <p:ext uri="{BB962C8B-B14F-4D97-AF65-F5344CB8AC3E}">
        <p14:creationId xmlns:p14="http://schemas.microsoft.com/office/powerpoint/2010/main" val="41557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Validation Part A (Comparison Against Recorded Data)</a:t>
            </a:r>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7</a:t>
            </a:fld>
            <a:endParaRPr lang="uk-UA" dirty="0"/>
          </a:p>
        </p:txBody>
      </p:sp>
      <p:pic>
        <p:nvPicPr>
          <p:cNvPr id="9" name="Picture 8">
            <a:extLst>
              <a:ext uri="{FF2B5EF4-FFF2-40B4-BE49-F238E27FC236}">
                <a16:creationId xmlns:a16="http://schemas.microsoft.com/office/drawing/2014/main" id="{4B01A31A-9131-CF46-9FD3-4A1546503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5" y="1067050"/>
            <a:ext cx="8153400" cy="3261360"/>
          </a:xfrm>
          <a:prstGeom prst="rect">
            <a:avLst/>
          </a:prstGeom>
        </p:spPr>
      </p:pic>
      <p:pic>
        <p:nvPicPr>
          <p:cNvPr id="12" name="Picture 11">
            <a:extLst>
              <a:ext uri="{FF2B5EF4-FFF2-40B4-BE49-F238E27FC236}">
                <a16:creationId xmlns:a16="http://schemas.microsoft.com/office/drawing/2014/main" id="{A7926B90-BAD9-0F4C-99A1-5B8924059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981200"/>
            <a:ext cx="6502400" cy="4876800"/>
          </a:xfrm>
          <a:prstGeom prst="rect">
            <a:avLst/>
          </a:prstGeom>
        </p:spPr>
      </p:pic>
      <p:pic>
        <p:nvPicPr>
          <p:cNvPr id="14" name="Picture 13">
            <a:extLst>
              <a:ext uri="{FF2B5EF4-FFF2-40B4-BE49-F238E27FC236}">
                <a16:creationId xmlns:a16="http://schemas.microsoft.com/office/drawing/2014/main" id="{0B2FC574-DE40-8D48-8AB5-12FC76A2D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6" y="4374414"/>
            <a:ext cx="8139659" cy="3255864"/>
          </a:xfrm>
          <a:prstGeom prst="rect">
            <a:avLst/>
          </a:prstGeom>
        </p:spPr>
      </p:pic>
    </p:spTree>
    <p:extLst>
      <p:ext uri="{BB962C8B-B14F-4D97-AF65-F5344CB8AC3E}">
        <p14:creationId xmlns:p14="http://schemas.microsoft.com/office/powerpoint/2010/main" val="304058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7B1A81-5365-BD47-9467-D46A43473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666750"/>
            <a:ext cx="5157788" cy="6877050"/>
          </a:xfrm>
          <a:prstGeom prst="rect">
            <a:avLst/>
          </a:prstGeom>
        </p:spPr>
      </p:pic>
      <p:pic>
        <p:nvPicPr>
          <p:cNvPr id="9" name="Picture 8">
            <a:extLst>
              <a:ext uri="{FF2B5EF4-FFF2-40B4-BE49-F238E27FC236}">
                <a16:creationId xmlns:a16="http://schemas.microsoft.com/office/drawing/2014/main" id="{0E6CAC37-46D5-1A43-8638-BE07FE702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87"/>
            <a:ext cx="5486400" cy="5486400"/>
          </a:xfrm>
          <a:prstGeom prst="rect">
            <a:avLst/>
          </a:prstGeom>
        </p:spPr>
      </p:pic>
      <p:sp>
        <p:nvSpPr>
          <p:cNvPr id="2" name="Title 1"/>
          <p:cNvSpPr>
            <a:spLocks noGrp="1"/>
          </p:cNvSpPr>
          <p:nvPr>
            <p:ph type="title"/>
          </p:nvPr>
        </p:nvSpPr>
        <p:spPr/>
        <p:txBody>
          <a:bodyPr>
            <a:normAutofit/>
          </a:bodyPr>
          <a:lstStyle/>
          <a:p>
            <a:r>
              <a:rPr kumimoji="0" lang="en-US" sz="4000" b="1" i="1" u="none" strike="noStrike" kern="1200" cap="none" spc="0" normalizeH="0" baseline="0" noProof="0" dirty="0">
                <a:ln>
                  <a:noFill/>
                </a:ln>
                <a:solidFill>
                  <a:srgbClr val="9D171E"/>
                </a:solidFill>
                <a:effectLst/>
                <a:uLnTx/>
                <a:uFillTx/>
                <a:latin typeface="Times" charset="0"/>
              </a:rPr>
              <a:t>Validation Part A (Comparison Against Recorded Data)</a:t>
            </a:r>
            <a:endParaRPr lang="en-US" dirty="0"/>
          </a:p>
        </p:txBody>
      </p:sp>
      <p:sp>
        <p:nvSpPr>
          <p:cNvPr id="5" name="Footer Placeholder 4"/>
          <p:cNvSpPr>
            <a:spLocks noGrp="1"/>
          </p:cNvSpPr>
          <p:nvPr>
            <p:ph type="ftr" sz="quarter" idx="11"/>
          </p:nvPr>
        </p:nvSpPr>
        <p:spPr/>
        <p:txBody>
          <a:bodyPr/>
          <a:lstStyle/>
          <a:p>
            <a:r>
              <a:rPr lang="en-US"/>
              <a:t>Statewide California Earthquake Center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uk-UA" smtClean="0"/>
              <a:pPr/>
              <a:t>8</a:t>
            </a:fld>
            <a:endParaRPr lang="uk-UA" dirty="0"/>
          </a:p>
        </p:txBody>
      </p:sp>
      <p:pic>
        <p:nvPicPr>
          <p:cNvPr id="14" name="Picture 13">
            <a:extLst>
              <a:ext uri="{FF2B5EF4-FFF2-40B4-BE49-F238E27FC236}">
                <a16:creationId xmlns:a16="http://schemas.microsoft.com/office/drawing/2014/main" id="{6FD9473B-275D-4448-92E9-A954A99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423" y="1066800"/>
            <a:ext cx="4878437" cy="6504582"/>
          </a:xfrm>
          <a:prstGeom prst="rect">
            <a:avLst/>
          </a:prstGeom>
        </p:spPr>
      </p:pic>
      <p:pic>
        <p:nvPicPr>
          <p:cNvPr id="16" name="Picture 15">
            <a:extLst>
              <a:ext uri="{FF2B5EF4-FFF2-40B4-BE49-F238E27FC236}">
                <a16:creationId xmlns:a16="http://schemas.microsoft.com/office/drawing/2014/main" id="{BF4D906E-40B0-7447-A843-F38024351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37709"/>
            <a:ext cx="6172200" cy="3343275"/>
          </a:xfrm>
          <a:prstGeom prst="rect">
            <a:avLst/>
          </a:prstGeom>
        </p:spPr>
      </p:pic>
    </p:spTree>
    <p:extLst>
      <p:ext uri="{BB962C8B-B14F-4D97-AF65-F5344CB8AC3E}">
        <p14:creationId xmlns:p14="http://schemas.microsoft.com/office/powerpoint/2010/main" val="3773546581"/>
      </p:ext>
    </p:extLst>
  </p:cSld>
  <p:clrMapOvr>
    <a:masterClrMapping/>
  </p:clrMapOvr>
</p:sld>
</file>

<file path=ppt/theme/theme1.xml><?xml version="1.0" encoding="utf-8"?>
<a:theme xmlns:a="http://schemas.openxmlformats.org/drawingml/2006/main" name="Continental North America 16x9">
  <a:themeElements>
    <a:clrScheme name="Custom 8">
      <a:dk1>
        <a:srgbClr val="000000"/>
      </a:dk1>
      <a:lt1>
        <a:srgbClr val="990000"/>
      </a:lt1>
      <a:dk2>
        <a:srgbClr val="DDDDBE"/>
      </a:dk2>
      <a:lt2>
        <a:srgbClr val="AAB9C3"/>
      </a:lt2>
      <a:accent1>
        <a:srgbClr val="561643"/>
      </a:accent1>
      <a:accent2>
        <a:srgbClr val="2076FF"/>
      </a:accent2>
      <a:accent3>
        <a:srgbClr val="8EA604"/>
      </a:accent3>
      <a:accent4>
        <a:srgbClr val="F4B841"/>
      </a:accent4>
      <a:accent5>
        <a:srgbClr val="D17422"/>
      </a:accent5>
      <a:accent6>
        <a:srgbClr val="F75C03"/>
      </a:accent6>
      <a:hlink>
        <a:srgbClr val="2075FF"/>
      </a:hlink>
      <a:folHlink>
        <a:srgbClr val="AAB9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342900" indent="-342900" algn="l">
          <a:lnSpc>
            <a:spcPct val="120000"/>
          </a:lnSpc>
          <a:spcBef>
            <a:spcPts val="0"/>
          </a:spcBef>
          <a:buFont typeface="Arial" panose="020B0604020202020204" pitchFamily="34" charset="0"/>
          <a:buChar char="•"/>
          <a:defRPr sz="2400" dirty="0"/>
        </a:defPPr>
      </a:lstStyle>
    </a:txDef>
  </a:objectDefaults>
  <a:extraClrSchemeLst/>
  <a:extLst>
    <a:ext uri="{05A4C25C-085E-4340-85A3-A5531E510DB2}">
      <thm15:themeFamily xmlns:thm15="http://schemas.microsoft.com/office/thememl/2012/main" name="WorldMapSeries-NorthAmerica_Tan" id="{8CFAC0C2-7596-8141-AC09-7B1BE1AF27ED}" vid="{D2FAE4A1-1E70-C04D-8AB3-03C38252D52D}"/>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1380830</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 appropriate for students, teachers, or businesses -  features a title slide with a map of the North American continent in a gray-on-gray color scheme. It's one of a related series of templates, each featuring a different continent.  This template is compatible with PowerPoint 2013 and later, and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TP102804878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725058</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customXml/itemProps2.xml><?xml version="1.0" encoding="utf-8"?>
<ds:datastoreItem xmlns:ds="http://schemas.openxmlformats.org/officeDocument/2006/customXml" ds:itemID="{EDA4BDDA-73A5-4604-9F26-B2277CE31D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DA6411-895A-4DF5-A580-370C32B8C9B0}">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2707</Words>
  <Application>Microsoft Macintosh PowerPoint</Application>
  <PresentationFormat>Custom</PresentationFormat>
  <Paragraphs>395</Paragraphs>
  <Slides>39</Slides>
  <Notes>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Century Gothic</vt:lpstr>
      <vt:lpstr>Times</vt:lpstr>
      <vt:lpstr>Continental North America 16x9</vt:lpstr>
      <vt:lpstr>SCEC Broadband Ground Motion Simulation and Validation Developments</vt:lpstr>
      <vt:lpstr>Agenda</vt:lpstr>
      <vt:lpstr>Agenda</vt:lpstr>
      <vt:lpstr>Motivation for Development of Broadband Platform (BBP)</vt:lpstr>
      <vt:lpstr>Broadband Platform Overview</vt:lpstr>
      <vt:lpstr>Part A Validation – Simulate Well Observed EQs</vt:lpstr>
      <vt:lpstr>Plot Seismograms</vt:lpstr>
      <vt:lpstr>Validation Part A (Comparison Against Recorded Data)</vt:lpstr>
      <vt:lpstr>Validation Part A (Comparison Against Recorded Data)</vt:lpstr>
      <vt:lpstr>Broadband Platform Validation Events</vt:lpstr>
      <vt:lpstr>Validation Part B (Comparison Against GMPEs)</vt:lpstr>
      <vt:lpstr>Broadband Platform Scenario Simulations</vt:lpstr>
      <vt:lpstr>Scenario Simulations</vt:lpstr>
      <vt:lpstr>Broadband Platform Simulation Regions</vt:lpstr>
      <vt:lpstr>Simulation Methods</vt:lpstr>
      <vt:lpstr>References for BBP Ground Motion Methods</vt:lpstr>
      <vt:lpstr>References for BBP Validation and Software</vt:lpstr>
      <vt:lpstr>Simulation Workflow</vt:lpstr>
      <vt:lpstr>Simulation Methods</vt:lpstr>
      <vt:lpstr>Simulation Methods</vt:lpstr>
      <vt:lpstr>Simulation Methods</vt:lpstr>
      <vt:lpstr>Simulation Methods</vt:lpstr>
      <vt:lpstr>Simulation Methods</vt:lpstr>
      <vt:lpstr>Simulation Methods</vt:lpstr>
      <vt:lpstr>Simulation Methods</vt:lpstr>
      <vt:lpstr>Simulation Methods</vt:lpstr>
      <vt:lpstr>Simulation Methods</vt:lpstr>
      <vt:lpstr>Agenda</vt:lpstr>
      <vt:lpstr>GMSV Toolkit: Goals and Background</vt:lpstr>
      <vt:lpstr>GMSV Toolkit: Goals and Background</vt:lpstr>
      <vt:lpstr>GMSV Toolkit Components</vt:lpstr>
      <vt:lpstr>Pseudo-Spectral Acceleration (PSA) Validation Workflow</vt:lpstr>
      <vt:lpstr>GMSV Toolkit Data Products (PSA)</vt:lpstr>
      <vt:lpstr>Fourier Amplitude Spectra (FAS) Validation Workflow</vt:lpstr>
      <vt:lpstr>GMSV Toolkit Data Products (FAS)</vt:lpstr>
      <vt:lpstr>GMSV Toolkit Data Products</vt:lpstr>
      <vt:lpstr>Agenda</vt:lpstr>
      <vt:lpstr>Broadband Platform and GMSV Toolkit Future Development</vt:lpstr>
      <vt:lpstr>Questions /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2017-06-20T22:47:00Z</cp:lastPrinted>
  <dcterms:created xsi:type="dcterms:W3CDTF">2017-06-20T22:12:15Z</dcterms:created>
  <dcterms:modified xsi:type="dcterms:W3CDTF">2023-12-04T22:31:00Z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