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664" r:id="rId5"/>
    <p:sldMasterId id="2147483688" r:id="rId6"/>
    <p:sldMasterId id="2147483725" r:id="rId7"/>
    <p:sldMasterId id="2147483737" r:id="rId8"/>
    <p:sldMasterId id="2147483749" r:id="rId9"/>
    <p:sldMasterId id="2147483766" r:id="rId10"/>
    <p:sldMasterId id="2147483778" r:id="rId11"/>
    <p:sldMasterId id="2147483790" r:id="rId12"/>
  </p:sldMasterIdLst>
  <p:notesMasterIdLst>
    <p:notesMasterId r:id="rId58"/>
  </p:notesMasterIdLst>
  <p:handoutMasterIdLst>
    <p:handoutMasterId r:id="rId59"/>
  </p:handoutMasterIdLst>
  <p:sldIdLst>
    <p:sldId id="336" r:id="rId13"/>
    <p:sldId id="367" r:id="rId14"/>
    <p:sldId id="315" r:id="rId15"/>
    <p:sldId id="269" r:id="rId16"/>
    <p:sldId id="651" r:id="rId17"/>
    <p:sldId id="668" r:id="rId18"/>
    <p:sldId id="338" r:id="rId19"/>
    <p:sldId id="342" r:id="rId20"/>
    <p:sldId id="376" r:id="rId21"/>
    <p:sldId id="653" r:id="rId22"/>
    <p:sldId id="652" r:id="rId23"/>
    <p:sldId id="366" r:id="rId24"/>
    <p:sldId id="379" r:id="rId25"/>
    <p:sldId id="673" r:id="rId26"/>
    <p:sldId id="257" r:id="rId27"/>
    <p:sldId id="672" r:id="rId28"/>
    <p:sldId id="630" r:id="rId29"/>
    <p:sldId id="260" r:id="rId30"/>
    <p:sldId id="671" r:id="rId31"/>
    <p:sldId id="258" r:id="rId32"/>
    <p:sldId id="262" r:id="rId33"/>
    <p:sldId id="670" r:id="rId34"/>
    <p:sldId id="678" r:id="rId35"/>
    <p:sldId id="328" r:id="rId36"/>
    <p:sldId id="632" r:id="rId37"/>
    <p:sldId id="674" r:id="rId38"/>
    <p:sldId id="655" r:id="rId39"/>
    <p:sldId id="677" r:id="rId40"/>
    <p:sldId id="675" r:id="rId41"/>
    <p:sldId id="314" r:id="rId42"/>
    <p:sldId id="676" r:id="rId43"/>
    <p:sldId id="667" r:id="rId44"/>
    <p:sldId id="669" r:id="rId45"/>
    <p:sldId id="656" r:id="rId46"/>
    <p:sldId id="659" r:id="rId47"/>
    <p:sldId id="642" r:id="rId48"/>
    <p:sldId id="370" r:id="rId49"/>
    <p:sldId id="323" r:id="rId50"/>
    <p:sldId id="369" r:id="rId51"/>
    <p:sldId id="271" r:id="rId52"/>
    <p:sldId id="359" r:id="rId53"/>
    <p:sldId id="270" r:id="rId54"/>
    <p:sldId id="333" r:id="rId55"/>
    <p:sldId id="654" r:id="rId56"/>
    <p:sldId id="261" r:id="rId5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171E"/>
    <a:srgbClr val="9E1C1F"/>
    <a:srgbClr val="FFFFFF"/>
    <a:srgbClr val="B5B79A"/>
    <a:srgbClr val="F4FF52"/>
    <a:srgbClr val="F9D691"/>
    <a:srgbClr val="FDFEDD"/>
    <a:srgbClr val="DDDDBE"/>
    <a:srgbClr val="AAB9C4"/>
    <a:srgbClr val="BBBB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2"/>
    <p:restoredTop sz="95646"/>
  </p:normalViewPr>
  <p:slideViewPr>
    <p:cSldViewPr>
      <p:cViewPr varScale="1">
        <p:scale>
          <a:sx n="118" d="100"/>
          <a:sy n="118" d="100"/>
        </p:scale>
        <p:origin x="1104" y="19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12/4/23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12/4/23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3" name="Google Shape;3263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4" name="Google Shape;326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8" name="Google Shape;3428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9" name="Google Shape;3429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6" name="Google Shape;3406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7" name="Google Shape;3407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312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A7C3FC-1D98-224F-A2A0-82CCAB17A2C6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688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16FAE1-73C0-7E47-96A6-0973C4EB76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-128"/>
              <a:cs typeface="+mn-cs"/>
            </a:endParaRPr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2863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16FAE1-73C0-7E47-96A6-0973C4EB76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 charset="-128"/>
              <a:cs typeface="+mn-cs"/>
            </a:endParaRPr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3020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8758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75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29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4" y="205626"/>
            <a:ext cx="1313688" cy="670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217613" y="2133600"/>
            <a:ext cx="9753600" cy="1600201"/>
          </a:xfrm>
        </p:spPr>
        <p:txBody>
          <a:bodyPr>
            <a:normAutofit/>
          </a:bodyPr>
          <a:lstStyle>
            <a:lvl1pPr algn="ctr">
              <a:lnSpc>
                <a:spcPts val="5500"/>
              </a:lnSpc>
              <a:defRPr sz="4400" b="1" i="0" cap="none" baseline="0">
                <a:solidFill>
                  <a:srgbClr val="9D171E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2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217613" y="4038600"/>
            <a:ext cx="9753599" cy="1143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9D171E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0" name="Footer Placeholder 19"/>
          <p:cNvSpPr>
            <a:spLocks noGrp="1"/>
          </p:cNvSpPr>
          <p:nvPr userDrawn="1">
            <p:ph type="ftr" sz="quarter" idx="11"/>
          </p:nvPr>
        </p:nvSpPr>
        <p:spPr>
          <a:xfrm>
            <a:off x="7542212" y="6478741"/>
            <a:ext cx="4114800" cy="3651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1614245" y="7697337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7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23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44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04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09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77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5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870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6095-FEB2-C749-815A-7AA6D70CA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5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563052"/>
            <a:ext cx="12188825" cy="29494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2" y="990600"/>
            <a:ext cx="11582404" cy="541020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6095-FEB2-C749-815A-7AA6D70CA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71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6095-FEB2-C749-815A-7AA6D70CA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58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6095-FEB2-C749-815A-7AA6D70CA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49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6095-FEB2-C749-815A-7AA6D70CA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41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6095-FEB2-C749-815A-7AA6D70CA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87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6095-FEB2-C749-815A-7AA6D70CA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30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6095-FEB2-C749-815A-7AA6D70CA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09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6095-FEB2-C749-815A-7AA6D70CA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13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6095-FEB2-C749-815A-7AA6D70CA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01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6095-FEB2-C749-815A-7AA6D70CA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28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3212" y="990600"/>
            <a:ext cx="5638801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8" y="990600"/>
            <a:ext cx="5623137" cy="5410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563052"/>
            <a:ext cx="12188825" cy="29494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503" y="992767"/>
            <a:ext cx="11357841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492" y="3778833"/>
            <a:ext cx="11357841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3669" y="6217623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4226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492" y="2867800"/>
            <a:ext cx="11357841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3669" y="6217623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97130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492" y="473933"/>
            <a:ext cx="1135784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841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448" lvl="0" indent="-45708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8895" lvl="1" indent="-423228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343" lvl="2" indent="-423228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790" lvl="3" indent="-423228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238" lvl="4" indent="-423228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686" lvl="5" indent="-423228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133" lvl="6" indent="-423228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581" lvl="7" indent="-423228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028" lvl="8" indent="-423228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3669" y="6217623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0651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492" y="473933"/>
            <a:ext cx="1135784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5331811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448" lvl="0" indent="-423228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6"/>
            </a:lvl1pPr>
            <a:lvl2pPr marL="1218895" lvl="1" indent="-406298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343" lvl="2" indent="-406298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7790" lvl="3" indent="-406298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238" lvl="4" indent="-406298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6686" lvl="5" indent="-406298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133" lvl="6" indent="-406298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5581" lvl="7" indent="-406298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028" lvl="8" indent="-406298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1522" y="1536633"/>
            <a:ext cx="5331811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448" lvl="0" indent="-423228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6"/>
            </a:lvl1pPr>
            <a:lvl2pPr marL="1218895" lvl="1" indent="-406298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343" lvl="2" indent="-406298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7790" lvl="3" indent="-406298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238" lvl="4" indent="-406298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6686" lvl="5" indent="-406298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133" lvl="6" indent="-406298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5581" lvl="7" indent="-406298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028" lvl="8" indent="-406298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3669" y="6217623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71115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492" y="473933"/>
            <a:ext cx="1135784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3669" y="6217623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4555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492" y="740800"/>
            <a:ext cx="3743025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492" y="1852800"/>
            <a:ext cx="3743025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448" lvl="0" indent="-406298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8895" lvl="1" indent="-406298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343" lvl="2" indent="-406298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7790" lvl="3" indent="-406298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238" lvl="4" indent="-406298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6686" lvl="5" indent="-406298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133" lvl="6" indent="-406298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5581" lvl="7" indent="-406298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028" lvl="8" indent="-406298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3669" y="6217623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0007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496" y="600200"/>
            <a:ext cx="8488189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3669" y="6217623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0786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4412" y="33"/>
            <a:ext cx="6094413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3908" y="1644233"/>
            <a:ext cx="5392195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3908" y="3737433"/>
            <a:ext cx="5392195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4285" y="965600"/>
            <a:ext cx="5114668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448" lvl="0" indent="-45708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1218895" lvl="1" indent="-423228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343" lvl="2" indent="-423228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7790" lvl="3" indent="-423228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238" lvl="4" indent="-423228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6686" lvl="5" indent="-423228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6133" lvl="6" indent="-423228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5581" lvl="7" indent="-423228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5028" lvl="8" indent="-423228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3669" y="6217623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91900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492" y="5640767"/>
            <a:ext cx="7996317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448" lvl="0" indent="-30472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3669" y="6217623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21270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492" y="1474833"/>
            <a:ext cx="11357841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96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492" y="4202967"/>
            <a:ext cx="11357841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448" lvl="0" indent="-457086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8895" lvl="1" indent="-423228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343" lvl="2" indent="-423228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790" lvl="3" indent="-423228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238" lvl="4" indent="-423228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686" lvl="5" indent="-423228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133" lvl="6" indent="-423228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581" lvl="7" indent="-423228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028" lvl="8" indent="-423228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3669" y="6217623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192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563052"/>
            <a:ext cx="12188825" cy="29494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3212" y="914400"/>
            <a:ext cx="5623562" cy="9144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3212" y="1828800"/>
            <a:ext cx="5623562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2054" y="914400"/>
            <a:ext cx="5623562" cy="9144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1828800"/>
            <a:ext cx="5623562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3669" y="6217623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6008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02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57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31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210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104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475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208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620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9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63052"/>
            <a:ext cx="12188825" cy="29494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1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565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924" y="205626"/>
            <a:ext cx="1313688" cy="6705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2"/>
          <p:cNvSpPr txBox="1">
            <a:spLocks noGrp="1"/>
          </p:cNvSpPr>
          <p:nvPr>
            <p:ph type="ctrTitle"/>
          </p:nvPr>
        </p:nvSpPr>
        <p:spPr>
          <a:xfrm>
            <a:off x="1217613" y="2133601"/>
            <a:ext cx="9753600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t" anchorCtr="0">
            <a:normAutofit/>
          </a:bodyPr>
          <a:lstStyle>
            <a:lvl1pPr lvl="0" algn="ctr">
              <a:lnSpc>
                <a:spcPct val="124547"/>
              </a:lnSpc>
              <a:spcBef>
                <a:spcPts val="0"/>
              </a:spcBef>
              <a:spcAft>
                <a:spcPts val="0"/>
              </a:spcAft>
              <a:buClr>
                <a:srgbClr val="9D171E"/>
              </a:buClr>
              <a:buSzPts val="5300"/>
              <a:buFont typeface="Times"/>
              <a:buNone/>
              <a:defRPr sz="4415" b="1" i="0" cap="none">
                <a:solidFill>
                  <a:srgbClr val="9D171E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subTitle" idx="1"/>
          </p:nvPr>
        </p:nvSpPr>
        <p:spPr>
          <a:xfrm>
            <a:off x="1217614" y="4038600"/>
            <a:ext cx="97535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10"/>
              <a:buNone/>
              <a:defRPr sz="2416">
                <a:solidFill>
                  <a:srgbClr val="9D171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2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ftr" idx="11"/>
          </p:nvPr>
        </p:nvSpPr>
        <p:spPr>
          <a:xfrm>
            <a:off x="7542212" y="647874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20" name="Google Shape;20;p32"/>
          <p:cNvSpPr txBox="1"/>
          <p:nvPr/>
        </p:nvSpPr>
        <p:spPr>
          <a:xfrm>
            <a:off x="11614246" y="7697338"/>
            <a:ext cx="184731" cy="42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6" rIns="91414" bIns="45696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16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00332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924" y="205626"/>
            <a:ext cx="1313688" cy="67056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3"/>
          <p:cNvSpPr txBox="1">
            <a:spLocks noGrp="1"/>
          </p:cNvSpPr>
          <p:nvPr>
            <p:ph type="ctrTitle"/>
          </p:nvPr>
        </p:nvSpPr>
        <p:spPr>
          <a:xfrm>
            <a:off x="1217613" y="2133601"/>
            <a:ext cx="9753600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9D171E"/>
              </a:buClr>
              <a:buSzPts val="4400"/>
              <a:buFont typeface="Times"/>
              <a:buNone/>
              <a:defRPr sz="4399" b="0" i="0" cap="none">
                <a:solidFill>
                  <a:srgbClr val="9D171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subTitle" idx="1"/>
          </p:nvPr>
        </p:nvSpPr>
        <p:spPr>
          <a:xfrm>
            <a:off x="1217614" y="4038600"/>
            <a:ext cx="97535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  <a:defRPr sz="2399">
                <a:solidFill>
                  <a:srgbClr val="9D171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ftr" idx="11"/>
          </p:nvPr>
        </p:nvSpPr>
        <p:spPr>
          <a:xfrm>
            <a:off x="7542212" y="647874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26" name="Google Shape;26;p33"/>
          <p:cNvSpPr txBox="1"/>
          <p:nvPr/>
        </p:nvSpPr>
        <p:spPr>
          <a:xfrm>
            <a:off x="11614246" y="7697337"/>
            <a:ext cx="184731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45676" rIns="91393" bIns="45676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3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19877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Slide" type="twoObj">
  <p:cSld name="Two Content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7"/>
          <p:cNvSpPr txBox="1">
            <a:spLocks noGrp="1"/>
          </p:cNvSpPr>
          <p:nvPr>
            <p:ph type="title"/>
          </p:nvPr>
        </p:nvSpPr>
        <p:spPr>
          <a:xfrm>
            <a:off x="303212" y="274638"/>
            <a:ext cx="115824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D171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body" idx="1"/>
          </p:nvPr>
        </p:nvSpPr>
        <p:spPr>
          <a:xfrm>
            <a:off x="303213" y="990600"/>
            <a:ext cx="5638801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t" anchorCtr="0">
            <a:normAutofit/>
          </a:bodyPr>
          <a:lstStyle>
            <a:lvl1pPr marL="380893" lvl="0" indent="-352326" algn="l">
              <a:lnSpc>
                <a:spcPct val="100000"/>
              </a:lnSpc>
              <a:spcBef>
                <a:spcPts val="1799"/>
              </a:spcBef>
              <a:spcAft>
                <a:spcPts val="0"/>
              </a:spcAft>
              <a:buSzPts val="3060"/>
              <a:buChar char="•"/>
              <a:defRPr sz="2833"/>
            </a:lvl1pPr>
            <a:lvl2pPr marL="761787" lvl="1" indent="-31317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20"/>
              <a:buChar char="•"/>
              <a:defRPr sz="2416"/>
            </a:lvl2pPr>
            <a:lvl3pPr marL="1142680" lvl="2" indent="-29201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•"/>
              <a:defRPr sz="1999"/>
            </a:lvl3pPr>
            <a:lvl4pPr marL="1523573" lvl="3" indent="-28355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60"/>
              <a:buChar char="•"/>
              <a:defRPr sz="1833"/>
            </a:lvl4pPr>
            <a:lvl5pPr marL="1904467" lvl="4" indent="-28355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60"/>
              <a:buChar char="•"/>
              <a:defRPr sz="1833"/>
            </a:lvl5pPr>
            <a:lvl6pPr marL="2285360" lvl="5" indent="-27085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20"/>
              <a:buChar char="•"/>
              <a:defRPr sz="1583"/>
            </a:lvl6pPr>
            <a:lvl7pPr marL="2666253" lvl="6" indent="-27085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20"/>
              <a:buChar char="•"/>
              <a:defRPr sz="1583"/>
            </a:lvl7pPr>
            <a:lvl8pPr marL="3047147" lvl="7" indent="-27085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20"/>
              <a:buChar char="•"/>
              <a:defRPr sz="1583"/>
            </a:lvl8pPr>
            <a:lvl9pPr marL="3428040" lvl="8" indent="-27085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20"/>
              <a:buChar char="•"/>
              <a:defRPr sz="1583"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body" idx="2"/>
          </p:nvPr>
        </p:nvSpPr>
        <p:spPr>
          <a:xfrm>
            <a:off x="6262479" y="990600"/>
            <a:ext cx="5623137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t" anchorCtr="0">
            <a:normAutofit/>
          </a:bodyPr>
          <a:lstStyle>
            <a:lvl1pPr marL="380893" lvl="0" indent="-352326" algn="l">
              <a:lnSpc>
                <a:spcPct val="100000"/>
              </a:lnSpc>
              <a:spcBef>
                <a:spcPts val="1799"/>
              </a:spcBef>
              <a:spcAft>
                <a:spcPts val="0"/>
              </a:spcAft>
              <a:buSzPts val="3060"/>
              <a:buChar char="•"/>
              <a:defRPr sz="2833"/>
            </a:lvl1pPr>
            <a:lvl2pPr marL="761787" lvl="1" indent="-31317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20"/>
              <a:buChar char="•"/>
              <a:defRPr sz="2416"/>
            </a:lvl2pPr>
            <a:lvl3pPr marL="1142680" lvl="2" indent="-29201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•"/>
              <a:defRPr sz="1999"/>
            </a:lvl3pPr>
            <a:lvl4pPr marL="1523573" lvl="3" indent="-28355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60"/>
              <a:buChar char="•"/>
              <a:defRPr sz="1833"/>
            </a:lvl4pPr>
            <a:lvl5pPr marL="1904467" lvl="4" indent="-28355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60"/>
              <a:buChar char="•"/>
              <a:defRPr sz="1833"/>
            </a:lvl5pPr>
            <a:lvl6pPr marL="2285360" lvl="5" indent="-27085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20"/>
              <a:buChar char="•"/>
              <a:defRPr sz="1583"/>
            </a:lvl6pPr>
            <a:lvl7pPr marL="2666253" lvl="6" indent="-27085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20"/>
              <a:buChar char="•"/>
              <a:defRPr sz="1583"/>
            </a:lvl7pPr>
            <a:lvl8pPr marL="3047147" lvl="7" indent="-27085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20"/>
              <a:buChar char="•"/>
              <a:defRPr sz="1583"/>
            </a:lvl8pPr>
            <a:lvl9pPr marL="3428040" lvl="8" indent="-27085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20"/>
              <a:buChar char="•"/>
              <a:defRPr sz="1583"/>
            </a:lvl9pPr>
          </a:lstStyle>
          <a:p>
            <a:endParaRPr/>
          </a:p>
        </p:txBody>
      </p:sp>
      <p:sp>
        <p:nvSpPr>
          <p:cNvPr id="38" name="Google Shape;38;p37"/>
          <p:cNvSpPr/>
          <p:nvPr/>
        </p:nvSpPr>
        <p:spPr>
          <a:xfrm>
            <a:off x="1" y="6563052"/>
            <a:ext cx="12188825" cy="29494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txBody>
          <a:bodyPr spcFirstLastPara="1" wrap="square" lIns="76168" tIns="76168" rIns="76168" bIns="761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39" name="Google Shape;39;p37"/>
          <p:cNvSpPr txBox="1">
            <a:spLocks noGrp="1"/>
          </p:cNvSpPr>
          <p:nvPr>
            <p:ph type="dt" idx="10"/>
          </p:nvPr>
        </p:nvSpPr>
        <p:spPr>
          <a:xfrm>
            <a:off x="227013" y="6620975"/>
            <a:ext cx="1396259" cy="180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ftr" idx="11"/>
          </p:nvPr>
        </p:nvSpPr>
        <p:spPr>
          <a:xfrm>
            <a:off x="4037013" y="652889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sldNum" idx="12"/>
          </p:nvPr>
        </p:nvSpPr>
        <p:spPr>
          <a:xfrm>
            <a:off x="10895013" y="6620975"/>
            <a:ext cx="1143000" cy="180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Slide" type="twoTxTwoObj">
  <p:cSld name="Comparison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8"/>
          <p:cNvSpPr/>
          <p:nvPr/>
        </p:nvSpPr>
        <p:spPr>
          <a:xfrm>
            <a:off x="1" y="6563052"/>
            <a:ext cx="12188825" cy="29494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txBody>
          <a:bodyPr spcFirstLastPara="1" wrap="square" lIns="76168" tIns="76168" rIns="76168" bIns="761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44" name="Google Shape;44;p38"/>
          <p:cNvSpPr txBox="1">
            <a:spLocks noGrp="1"/>
          </p:cNvSpPr>
          <p:nvPr>
            <p:ph type="title"/>
          </p:nvPr>
        </p:nvSpPr>
        <p:spPr>
          <a:xfrm>
            <a:off x="303212" y="274638"/>
            <a:ext cx="115824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D171E"/>
              </a:buClr>
              <a:buSzPts val="5300"/>
              <a:buFont typeface="Time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body" idx="1"/>
          </p:nvPr>
        </p:nvSpPr>
        <p:spPr>
          <a:xfrm>
            <a:off x="303212" y="914401"/>
            <a:ext cx="5623562" cy="91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rmAutofit/>
          </a:bodyPr>
          <a:lstStyle>
            <a:lvl1pPr marL="380893" lvl="0" indent="-19044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10"/>
              <a:buNone/>
              <a:defRPr sz="2416" b="0" cap="none">
                <a:solidFill>
                  <a:schemeClr val="dk1"/>
                </a:solidFill>
              </a:defRPr>
            </a:lvl1pPr>
            <a:lvl2pPr marL="761787" lvl="1" indent="-19044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sz="1999" b="1"/>
            </a:lvl2pPr>
            <a:lvl3pPr marL="1142680" lvl="2" indent="-19044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 sz="1833" b="1"/>
            </a:lvl3pPr>
            <a:lvl4pPr marL="1523573" lvl="3" indent="-19044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20"/>
              <a:buNone/>
              <a:defRPr sz="1583" b="1"/>
            </a:lvl4pPr>
            <a:lvl5pPr marL="1904467" lvl="4" indent="-19044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20"/>
              <a:buNone/>
              <a:defRPr sz="1583" b="1"/>
            </a:lvl5pPr>
            <a:lvl6pPr marL="2285360" lvl="5" indent="-19044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20"/>
              <a:buNone/>
              <a:defRPr sz="1583" b="1"/>
            </a:lvl6pPr>
            <a:lvl7pPr marL="2666253" lvl="6" indent="-19044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20"/>
              <a:buNone/>
              <a:defRPr sz="1583" b="1"/>
            </a:lvl7pPr>
            <a:lvl8pPr marL="3047147" lvl="7" indent="-19044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20"/>
              <a:buNone/>
              <a:defRPr sz="1583" b="1"/>
            </a:lvl8pPr>
            <a:lvl9pPr marL="3428040" lvl="8" indent="-19044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20"/>
              <a:buNone/>
              <a:defRPr sz="1583" b="1"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body" idx="2"/>
          </p:nvPr>
        </p:nvSpPr>
        <p:spPr>
          <a:xfrm>
            <a:off x="303212" y="1828800"/>
            <a:ext cx="5623562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t" anchorCtr="0">
            <a:normAutofit/>
          </a:bodyPr>
          <a:lstStyle>
            <a:lvl1pPr marL="380893" lvl="0" indent="-352326" algn="l">
              <a:lnSpc>
                <a:spcPct val="100000"/>
              </a:lnSpc>
              <a:spcBef>
                <a:spcPts val="1799"/>
              </a:spcBef>
              <a:spcAft>
                <a:spcPts val="0"/>
              </a:spcAft>
              <a:buSzPts val="3060"/>
              <a:buChar char="•"/>
              <a:defRPr sz="2833"/>
            </a:lvl1pPr>
            <a:lvl2pPr marL="761787" lvl="1" indent="-31317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20"/>
              <a:buChar char="•"/>
              <a:defRPr sz="2416"/>
            </a:lvl2pPr>
            <a:lvl3pPr marL="1142680" lvl="2" indent="-29201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•"/>
              <a:defRPr sz="1999"/>
            </a:lvl3pPr>
            <a:lvl4pPr marL="1523573" lvl="3" indent="-28355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60"/>
              <a:buChar char="•"/>
              <a:defRPr sz="1833"/>
            </a:lvl4pPr>
            <a:lvl5pPr marL="1904467" lvl="4" indent="-28355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60"/>
              <a:buChar char="•"/>
              <a:defRPr sz="1833"/>
            </a:lvl5pPr>
            <a:lvl6pPr marL="2285360" lvl="5" indent="-262393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60"/>
              <a:buChar char="•"/>
              <a:defRPr sz="1416"/>
            </a:lvl6pPr>
            <a:lvl7pPr marL="2666253" lvl="6" indent="-262393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60"/>
              <a:buChar char="•"/>
              <a:defRPr sz="1416"/>
            </a:lvl7pPr>
            <a:lvl8pPr marL="3047147" lvl="7" indent="-262392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60"/>
              <a:buChar char="•"/>
              <a:defRPr sz="1416"/>
            </a:lvl8pPr>
            <a:lvl9pPr marL="3428040" lvl="8" indent="-262392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60"/>
              <a:buChar char="•"/>
              <a:defRPr sz="1416"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3"/>
          </p:nvPr>
        </p:nvSpPr>
        <p:spPr>
          <a:xfrm>
            <a:off x="6262054" y="914401"/>
            <a:ext cx="5623562" cy="91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rmAutofit/>
          </a:bodyPr>
          <a:lstStyle>
            <a:lvl1pPr marL="380893" lvl="0" indent="-19044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10"/>
              <a:buNone/>
              <a:defRPr sz="2416" b="0" cap="none">
                <a:solidFill>
                  <a:schemeClr val="dk1"/>
                </a:solidFill>
              </a:defRPr>
            </a:lvl1pPr>
            <a:lvl2pPr marL="761787" lvl="1" indent="-19044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 sz="1999" b="1"/>
            </a:lvl2pPr>
            <a:lvl3pPr marL="1142680" lvl="2" indent="-19044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60"/>
              <a:buNone/>
              <a:defRPr sz="1833" b="1"/>
            </a:lvl3pPr>
            <a:lvl4pPr marL="1523573" lvl="3" indent="-19044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20"/>
              <a:buNone/>
              <a:defRPr sz="1583" b="1"/>
            </a:lvl4pPr>
            <a:lvl5pPr marL="1904467" lvl="4" indent="-19044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20"/>
              <a:buNone/>
              <a:defRPr sz="1583" b="1"/>
            </a:lvl5pPr>
            <a:lvl6pPr marL="2285360" lvl="5" indent="-19044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20"/>
              <a:buNone/>
              <a:defRPr sz="1583" b="1"/>
            </a:lvl6pPr>
            <a:lvl7pPr marL="2666253" lvl="6" indent="-19044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20"/>
              <a:buNone/>
              <a:defRPr sz="1583" b="1"/>
            </a:lvl7pPr>
            <a:lvl8pPr marL="3047147" lvl="7" indent="-19044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20"/>
              <a:buNone/>
              <a:defRPr sz="1583" b="1"/>
            </a:lvl8pPr>
            <a:lvl9pPr marL="3428040" lvl="8" indent="-190447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20"/>
              <a:buNone/>
              <a:defRPr sz="1583" b="1"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body" idx="4"/>
          </p:nvPr>
        </p:nvSpPr>
        <p:spPr>
          <a:xfrm>
            <a:off x="6262054" y="1828800"/>
            <a:ext cx="5623562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t" anchorCtr="0">
            <a:normAutofit/>
          </a:bodyPr>
          <a:lstStyle>
            <a:lvl1pPr marL="380893" lvl="0" indent="-352326" algn="l">
              <a:lnSpc>
                <a:spcPct val="100000"/>
              </a:lnSpc>
              <a:spcBef>
                <a:spcPts val="1799"/>
              </a:spcBef>
              <a:spcAft>
                <a:spcPts val="0"/>
              </a:spcAft>
              <a:buSzPts val="3060"/>
              <a:buChar char="•"/>
              <a:defRPr sz="2833"/>
            </a:lvl1pPr>
            <a:lvl2pPr marL="761787" lvl="1" indent="-31317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20"/>
              <a:buChar char="•"/>
              <a:defRPr sz="2416"/>
            </a:lvl2pPr>
            <a:lvl3pPr marL="1142680" lvl="2" indent="-29201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•"/>
              <a:defRPr sz="1999"/>
            </a:lvl3pPr>
            <a:lvl4pPr marL="1523573" lvl="3" indent="-28355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60"/>
              <a:buChar char="•"/>
              <a:defRPr sz="1833"/>
            </a:lvl4pPr>
            <a:lvl5pPr marL="1904467" lvl="4" indent="-28355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60"/>
              <a:buChar char="•"/>
              <a:defRPr sz="1833"/>
            </a:lvl5pPr>
            <a:lvl6pPr marL="2285360" lvl="5" indent="-262393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60"/>
              <a:buChar char="•"/>
              <a:defRPr sz="1416"/>
            </a:lvl6pPr>
            <a:lvl7pPr marL="2666253" lvl="6" indent="-262393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60"/>
              <a:buChar char="•"/>
              <a:defRPr sz="1416"/>
            </a:lvl7pPr>
            <a:lvl8pPr marL="3047147" lvl="7" indent="-262392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60"/>
              <a:buChar char="•"/>
              <a:defRPr sz="1416"/>
            </a:lvl8pPr>
            <a:lvl9pPr marL="3428040" lvl="8" indent="-262392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60"/>
              <a:buChar char="•"/>
              <a:defRPr sz="1416"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dt" idx="10"/>
          </p:nvPr>
        </p:nvSpPr>
        <p:spPr>
          <a:xfrm>
            <a:off x="227013" y="6620975"/>
            <a:ext cx="1396259" cy="180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ftr" idx="11"/>
          </p:nvPr>
        </p:nvSpPr>
        <p:spPr>
          <a:xfrm>
            <a:off x="4037013" y="652889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sldNum" idx="12"/>
          </p:nvPr>
        </p:nvSpPr>
        <p:spPr>
          <a:xfrm>
            <a:off x="10895013" y="6620975"/>
            <a:ext cx="1143000" cy="180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99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 type="titleOnly">
  <p:cSld name="Title Only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9"/>
          <p:cNvSpPr/>
          <p:nvPr/>
        </p:nvSpPr>
        <p:spPr>
          <a:xfrm>
            <a:off x="1" y="6563052"/>
            <a:ext cx="12188825" cy="29494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txBody>
          <a:bodyPr spcFirstLastPara="1" wrap="square" lIns="76168" tIns="76168" rIns="76168" bIns="761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54" name="Google Shape;54;p39"/>
          <p:cNvSpPr txBox="1">
            <a:spLocks noGrp="1"/>
          </p:cNvSpPr>
          <p:nvPr>
            <p:ph type="title"/>
          </p:nvPr>
        </p:nvSpPr>
        <p:spPr>
          <a:xfrm>
            <a:off x="303212" y="274638"/>
            <a:ext cx="115824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D171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dt" idx="10"/>
          </p:nvPr>
        </p:nvSpPr>
        <p:spPr>
          <a:xfrm>
            <a:off x="227013" y="6620975"/>
            <a:ext cx="1396259" cy="180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ftr" idx="11"/>
          </p:nvPr>
        </p:nvSpPr>
        <p:spPr>
          <a:xfrm>
            <a:off x="4037013" y="652889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sldNum" idx="12"/>
          </p:nvPr>
        </p:nvSpPr>
        <p:spPr>
          <a:xfrm>
            <a:off x="10895013" y="6620975"/>
            <a:ext cx="1143000" cy="180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199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0"/>
          <p:cNvSpPr/>
          <p:nvPr/>
        </p:nvSpPr>
        <p:spPr>
          <a:xfrm>
            <a:off x="1" y="6563052"/>
            <a:ext cx="12188825" cy="29494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txBody>
          <a:bodyPr spcFirstLastPara="1" wrap="square" lIns="76168" tIns="76168" rIns="76168" bIns="761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60" name="Google Shape;60;p40"/>
          <p:cNvSpPr txBox="1">
            <a:spLocks noGrp="1"/>
          </p:cNvSpPr>
          <p:nvPr>
            <p:ph type="dt" idx="10"/>
          </p:nvPr>
        </p:nvSpPr>
        <p:spPr>
          <a:xfrm>
            <a:off x="227013" y="6620975"/>
            <a:ext cx="1396259" cy="180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0"/>
          <p:cNvSpPr txBox="1">
            <a:spLocks noGrp="1"/>
          </p:cNvSpPr>
          <p:nvPr>
            <p:ph type="ftr" idx="11"/>
          </p:nvPr>
        </p:nvSpPr>
        <p:spPr>
          <a:xfrm>
            <a:off x="4037013" y="652889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sldNum" idx="12"/>
          </p:nvPr>
        </p:nvSpPr>
        <p:spPr>
          <a:xfrm>
            <a:off x="10895013" y="6620975"/>
            <a:ext cx="1143000" cy="180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102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">
  <p:cSld name="Final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2900" y="2084051"/>
            <a:ext cx="8942832" cy="16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1"/>
          <p:cNvSpPr txBox="1">
            <a:spLocks noGrp="1"/>
          </p:cNvSpPr>
          <p:nvPr>
            <p:ph type="ftr" idx="11"/>
          </p:nvPr>
        </p:nvSpPr>
        <p:spPr>
          <a:xfrm>
            <a:off x="7694612" y="644652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33" b="1" i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029912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C1C7-DA7C-8874-B15D-5921FE108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ECE9D3-E948-C633-668C-ADC82859D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1C0DB-E968-B576-486C-666EE5D1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3FA79-967E-D62B-415D-248BAD73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CBB04-E7F8-2744-66B0-C8A330FA1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B1D1-BB38-1942-AE50-4B248F9EE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7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63052"/>
            <a:ext cx="12188825" cy="294948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B57E4-8186-6774-3A3C-F55C2F87B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662FE-7F27-44C4-E01E-71AA552C7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8B233-9B27-E286-72B7-8FDA12D2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433C1-0199-BC0A-241F-580E48F26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9A36A-C58E-278C-BAB4-420549147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B1D1-BB38-1942-AE50-4B248F9EE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88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BAEC-3AFF-18C5-27F1-345686B1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C6C35-C568-F6CD-53E4-CB0425AE4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8CEB7-287C-F3ED-0B86-3873EF224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A5756-E941-388F-159D-8B840077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2E019-5361-C5C0-6136-D09B7627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B1D1-BB38-1942-AE50-4B248F9EE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517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E71C-61D8-DEE1-0BF9-A8B6D434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0E55E-D9F5-3285-1A56-35E1497BF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ABA963-B819-F223-61A8-149280F1E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630AC4-407F-D55A-D243-B951BD9C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7F651-EB75-BE4C-ABF9-4E69ED424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23E4D-2A71-2638-9389-E017F29B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B1D1-BB38-1942-AE50-4B248F9EE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5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70AC3-A883-1676-5161-FACBB820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F9CD9-F86C-3DC5-5FC0-20F3E97E3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6B970-5A64-60E7-BE24-EC620512F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611AF7-718C-DE43-EE88-F545EA3870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425DBF-17D0-6E77-168A-9434C3918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969A75-17CB-9218-9107-4BE5413CC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A3C885-B4C4-2A47-1A1A-8C8679FCF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4017EB-0DA4-62A4-9D87-D38D700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B1D1-BB38-1942-AE50-4B248F9EE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380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6D879-59C3-B3B6-A659-672A157A4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764EFF-E4BA-896E-C221-72F0C868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DADD7B-F5D6-BCCF-836F-A37E9570E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0BB5B4-403C-0F46-83A6-8A2ABA37B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B1D1-BB38-1942-AE50-4B248F9EE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803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75E29F-0874-195F-9839-81481879B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4E50-8452-CE49-792D-2F920956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5182F-14AE-6667-E915-FDE463C9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B1D1-BB38-1942-AE50-4B248F9EE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387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EC5B3-E85E-FB3E-3E33-3AF38281E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E7694-ABFD-2167-56A7-6429993B1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78966-1689-61F4-8440-3D7BD1257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CC3C5-38CD-FA86-5AE3-E107BBB5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BDA87-BFA2-5333-BF29-A95EBDD82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2C8B8-886D-EC11-130D-4931CEEE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B1D1-BB38-1942-AE50-4B248F9EE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52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46F3B-2BDF-8B42-C2C9-7357B11F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ABBF68-0F31-C73C-3450-D39DEAC543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8B0782-4451-7673-EE96-C96B6A0F4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E923E-5425-D9C6-B3E9-08679ADC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E85E3-20B2-43EC-2000-6E4A21645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25EA1-23CE-0544-9267-55530BC0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B1D1-BB38-1942-AE50-4B248F9EE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611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6AF95-ED0D-2A23-C259-8197D54BA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825865-1EBC-F942-6739-EC124FD47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C3C67-7C4C-593F-1A45-9075E200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4B19F-DA69-2CC8-46C4-6F4CF5BB6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3802-3547-8678-EDA7-C5DD42F2E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B1D1-BB38-1942-AE50-4B248F9EE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33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B6C867-BE6C-03EB-6CE7-B953E825AE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2CB13A-BE83-5E5C-D75D-C6369CC14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D879B-CBDE-E471-E768-CACE4E218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D06DA-56C2-5E52-ABF6-E4B673AE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B7064-D640-3E85-1BD4-868418FED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B1D1-BB38-1942-AE50-4B248F9EE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33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2084050"/>
            <a:ext cx="8942832" cy="1639824"/>
          </a:xfrm>
          <a:prstGeom prst="rect">
            <a:avLst/>
          </a:prstGeom>
        </p:spPr>
      </p:pic>
      <p:sp>
        <p:nvSpPr>
          <p:cNvPr id="29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7694612" y="6446520"/>
            <a:ext cx="4114800" cy="365125"/>
          </a:xfrm>
        </p:spPr>
        <p:txBody>
          <a:bodyPr/>
          <a:lstStyle>
            <a:lvl1pPr>
              <a:defRPr sz="1800" b="1" i="1"/>
            </a:lvl1pPr>
          </a:lstStyle>
          <a:p>
            <a:r>
              <a:rPr lang="en-US"/>
              <a:t>Statewide California Earthquake Center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70"/>
          <p:cNvSpPr txBox="1"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8" name="Google Shape;1328;p170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9" name="Google Shape;1329;p170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1330" name="Google Shape;1330;p170"/>
          <p:cNvSpPr txBox="1">
            <a:spLocks noGrp="1"/>
          </p:cNvSpPr>
          <p:nvPr>
            <p:ph type="sldNum" idx="12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219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222"/>
          <p:cNvSpPr txBox="1">
            <a:spLocks noGrp="1"/>
          </p:cNvSpPr>
          <p:nvPr>
            <p:ph type="ctrTitle"/>
          </p:nvPr>
        </p:nvSpPr>
        <p:spPr>
          <a:xfrm>
            <a:off x="914162" y="2130428"/>
            <a:ext cx="1036050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22"/>
          <p:cNvSpPr txBox="1"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34" name="Google Shape;1334;p222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22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1336" name="Google Shape;1336;p222"/>
          <p:cNvSpPr txBox="1">
            <a:spLocks noGrp="1"/>
          </p:cNvSpPr>
          <p:nvPr>
            <p:ph type="sldNum" idx="12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727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223"/>
          <p:cNvSpPr txBox="1"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9" name="Google Shape;1339;p223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8895" lvl="1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343" lvl="2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7790" lvl="3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238" lvl="4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6686" lvl="5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6133" lvl="6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5581" lvl="7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028" lvl="8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0" name="Google Shape;1340;p223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1" name="Google Shape;1341;p223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1342" name="Google Shape;1342;p223"/>
          <p:cNvSpPr txBox="1">
            <a:spLocks noGrp="1"/>
          </p:cNvSpPr>
          <p:nvPr>
            <p:ph type="sldNum" idx="12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448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224"/>
          <p:cNvSpPr txBox="1"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999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5" name="Google Shape;1345;p224"/>
          <p:cNvSpPr txBox="1"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448" lvl="0" indent="-304724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1pPr>
            <a:lvl2pPr marL="1218895" lvl="1" indent="-304724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800">
                <a:solidFill>
                  <a:srgbClr val="888888"/>
                </a:solidFill>
              </a:defRPr>
            </a:lvl2pPr>
            <a:lvl3pPr marL="1828343" lvl="2" indent="-304724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marL="2437790" lvl="3" indent="-304724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marL="3047238" lvl="4" indent="-304724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400">
                <a:solidFill>
                  <a:srgbClr val="888888"/>
                </a:solidFill>
              </a:defRPr>
            </a:lvl5pPr>
            <a:lvl6pPr marL="3656686" lvl="5" indent="-304724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400">
                <a:solidFill>
                  <a:srgbClr val="888888"/>
                </a:solidFill>
              </a:defRPr>
            </a:lvl6pPr>
            <a:lvl7pPr marL="4266133" lvl="6" indent="-304724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400">
                <a:solidFill>
                  <a:srgbClr val="888888"/>
                </a:solidFill>
              </a:defRPr>
            </a:lvl7pPr>
            <a:lvl8pPr marL="4875581" lvl="7" indent="-304724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400">
                <a:solidFill>
                  <a:srgbClr val="888888"/>
                </a:solidFill>
              </a:defRPr>
            </a:lvl8pPr>
            <a:lvl9pPr marL="5485028" lvl="8" indent="-304724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46" name="Google Shape;1346;p224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7" name="Google Shape;1347;p224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1348" name="Google Shape;1348;p224"/>
          <p:cNvSpPr txBox="1">
            <a:spLocks noGrp="1"/>
          </p:cNvSpPr>
          <p:nvPr>
            <p:ph type="sldNum" idx="12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87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225"/>
          <p:cNvSpPr txBox="1"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1" name="Google Shape;1351;p225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48247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799"/>
            </a:lvl1pPr>
            <a:lvl2pPr marL="1218895" lvl="1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399"/>
            </a:lvl2pPr>
            <a:lvl3pPr marL="1828343" lvl="2" indent="-431692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3pPr>
            <a:lvl4pPr marL="2437790" lvl="3" indent="-41899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800"/>
            </a:lvl4pPr>
            <a:lvl5pPr marL="3047238" lvl="4" indent="-41899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800"/>
            </a:lvl5pPr>
            <a:lvl6pPr marL="3656686" lvl="5" indent="-41899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6pPr>
            <a:lvl7pPr marL="4266133" lvl="6" indent="-41899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7pPr>
            <a:lvl8pPr marL="4875581" lvl="7" indent="-41899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8pPr>
            <a:lvl9pPr marL="5485028" lvl="8" indent="-41899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9pPr>
          </a:lstStyle>
          <a:p>
            <a:endParaRPr/>
          </a:p>
        </p:txBody>
      </p:sp>
      <p:sp>
        <p:nvSpPr>
          <p:cNvPr id="1352" name="Google Shape;1352;p225"/>
          <p:cNvSpPr txBox="1">
            <a:spLocks noGrp="1"/>
          </p:cNvSpPr>
          <p:nvPr>
            <p:ph type="body" idx="2"/>
          </p:nvPr>
        </p:nvSpPr>
        <p:spPr>
          <a:xfrm>
            <a:off x="6195986" y="1600201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48247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799"/>
            </a:lvl1pPr>
            <a:lvl2pPr marL="1218895" lvl="1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399"/>
            </a:lvl2pPr>
            <a:lvl3pPr marL="1828343" lvl="2" indent="-431692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3pPr>
            <a:lvl4pPr marL="2437790" lvl="3" indent="-41899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800"/>
            </a:lvl4pPr>
            <a:lvl5pPr marL="3047238" lvl="4" indent="-41899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800"/>
            </a:lvl5pPr>
            <a:lvl6pPr marL="3656686" lvl="5" indent="-41899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6pPr>
            <a:lvl7pPr marL="4266133" lvl="6" indent="-41899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7pPr>
            <a:lvl8pPr marL="4875581" lvl="7" indent="-41899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8pPr>
            <a:lvl9pPr marL="5485028" lvl="8" indent="-41899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9pPr>
          </a:lstStyle>
          <a:p>
            <a:endParaRPr/>
          </a:p>
        </p:txBody>
      </p:sp>
      <p:sp>
        <p:nvSpPr>
          <p:cNvPr id="1353" name="Google Shape;1353;p225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4" name="Google Shape;1354;p225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1355" name="Google Shape;1355;p225"/>
          <p:cNvSpPr txBox="1">
            <a:spLocks noGrp="1"/>
          </p:cNvSpPr>
          <p:nvPr>
            <p:ph type="sldNum" idx="12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727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226"/>
          <p:cNvSpPr txBox="1"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8" name="Google Shape;1358;p226"/>
          <p:cNvSpPr txBox="1"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448" lvl="0" indent="-304724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399" b="1"/>
            </a:lvl1pPr>
            <a:lvl2pPr marL="1218895" lvl="1" indent="-30472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343" lvl="2" indent="-3047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 b="1"/>
            </a:lvl3pPr>
            <a:lvl4pPr marL="2437790" lvl="3" indent="-30472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238" lvl="4" indent="-30472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6686" lvl="5" indent="-30472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6133" lvl="6" indent="-30472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5581" lvl="7" indent="-30472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5028" lvl="8" indent="-30472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359" name="Google Shape;1359;p226"/>
          <p:cNvSpPr txBox="1">
            <a:spLocks noGrp="1"/>
          </p:cNvSpPr>
          <p:nvPr>
            <p:ph type="body" idx="2"/>
          </p:nvPr>
        </p:nvSpPr>
        <p:spPr>
          <a:xfrm>
            <a:off x="609441" y="2174875"/>
            <a:ext cx="5385514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399"/>
            </a:lvl1pPr>
            <a:lvl2pPr marL="1218895" lvl="1" indent="-431692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2000"/>
            </a:lvl2pPr>
            <a:lvl3pPr marL="1828343" lvl="2" indent="-41899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3pPr>
            <a:lvl4pPr marL="2437790" lvl="3" indent="-40629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600"/>
            </a:lvl4pPr>
            <a:lvl5pPr marL="3047238" lvl="4" indent="-40629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600"/>
            </a:lvl5pPr>
            <a:lvl6pPr marL="3656686" lvl="5" indent="-40629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6pPr>
            <a:lvl7pPr marL="4266133" lvl="6" indent="-40629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7pPr>
            <a:lvl8pPr marL="4875581" lvl="7" indent="-40629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8pPr>
            <a:lvl9pPr marL="5485028" lvl="8" indent="-40629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60" name="Google Shape;1360;p226"/>
          <p:cNvSpPr txBox="1">
            <a:spLocks noGrp="1"/>
          </p:cNvSpPr>
          <p:nvPr>
            <p:ph type="body" idx="3"/>
          </p:nvPr>
        </p:nvSpPr>
        <p:spPr>
          <a:xfrm>
            <a:off x="6191754" y="1535113"/>
            <a:ext cx="5387630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448" lvl="0" indent="-304724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399" b="1"/>
            </a:lvl1pPr>
            <a:lvl2pPr marL="1218895" lvl="1" indent="-304724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343" lvl="2" indent="-30472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 b="1"/>
            </a:lvl3pPr>
            <a:lvl4pPr marL="2437790" lvl="3" indent="-30472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238" lvl="4" indent="-30472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6686" lvl="5" indent="-30472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6133" lvl="6" indent="-30472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5581" lvl="7" indent="-30472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5028" lvl="8" indent="-304724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361" name="Google Shape;1361;p226"/>
          <p:cNvSpPr txBox="1">
            <a:spLocks noGrp="1"/>
          </p:cNvSpPr>
          <p:nvPr>
            <p:ph type="body" idx="4"/>
          </p:nvPr>
        </p:nvSpPr>
        <p:spPr>
          <a:xfrm>
            <a:off x="6191754" y="2174875"/>
            <a:ext cx="538763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399"/>
            </a:lvl1pPr>
            <a:lvl2pPr marL="1218895" lvl="1" indent="-431692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2000"/>
            </a:lvl2pPr>
            <a:lvl3pPr marL="1828343" lvl="2" indent="-41899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3pPr>
            <a:lvl4pPr marL="2437790" lvl="3" indent="-40629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600"/>
            </a:lvl4pPr>
            <a:lvl5pPr marL="3047238" lvl="4" indent="-40629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600"/>
            </a:lvl5pPr>
            <a:lvl6pPr marL="3656686" lvl="5" indent="-40629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6pPr>
            <a:lvl7pPr marL="4266133" lvl="6" indent="-40629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7pPr>
            <a:lvl8pPr marL="4875581" lvl="7" indent="-40629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8pPr>
            <a:lvl9pPr marL="5485028" lvl="8" indent="-40629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62" name="Google Shape;1362;p226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3" name="Google Shape;1363;p226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1364" name="Google Shape;1364;p226"/>
          <p:cNvSpPr txBox="1">
            <a:spLocks noGrp="1"/>
          </p:cNvSpPr>
          <p:nvPr>
            <p:ph type="sldNum" idx="12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225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227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7" name="Google Shape;1367;p227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1368" name="Google Shape;1368;p227"/>
          <p:cNvSpPr txBox="1">
            <a:spLocks noGrp="1"/>
          </p:cNvSpPr>
          <p:nvPr>
            <p:ph type="sldNum" idx="12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661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228"/>
          <p:cNvSpPr txBox="1"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1" name="Google Shape;1371;p228"/>
          <p:cNvSpPr txBox="1">
            <a:spLocks noGrp="1"/>
          </p:cNvSpPr>
          <p:nvPr>
            <p:ph type="body" idx="1"/>
          </p:nvPr>
        </p:nvSpPr>
        <p:spPr>
          <a:xfrm>
            <a:off x="4765492" y="273053"/>
            <a:ext cx="6813892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507873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199"/>
            </a:lvl1pPr>
            <a:lvl2pPr marL="1218895" lvl="1" indent="-482479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799"/>
            </a:lvl2pPr>
            <a:lvl3pPr marL="1828343" lvl="2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399"/>
            </a:lvl3pPr>
            <a:lvl4pPr marL="2437790" lvl="3" indent="-431692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2000"/>
            </a:lvl4pPr>
            <a:lvl5pPr marL="3047238" lvl="4" indent="-431692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2000"/>
            </a:lvl5pPr>
            <a:lvl6pPr marL="3656686" lvl="5" indent="-431692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6133" lvl="6" indent="-431692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5581" lvl="7" indent="-431692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5028" lvl="8" indent="-431692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2" name="Google Shape;1372;p228"/>
          <p:cNvSpPr txBox="1">
            <a:spLocks noGrp="1"/>
          </p:cNvSpPr>
          <p:nvPr>
            <p:ph type="body" idx="2"/>
          </p:nvPr>
        </p:nvSpPr>
        <p:spPr>
          <a:xfrm>
            <a:off x="609443" y="1435102"/>
            <a:ext cx="4010039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304724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400"/>
            </a:lvl1pPr>
            <a:lvl2pPr marL="1218895" lvl="1" indent="-3047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2pPr>
            <a:lvl3pPr marL="1828343" lvl="2" indent="-30472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3pPr>
            <a:lvl4pPr marL="2437790" lvl="3" indent="-304724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900"/>
            </a:lvl4pPr>
            <a:lvl5pPr marL="3047238" lvl="4" indent="-304724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900"/>
            </a:lvl5pPr>
            <a:lvl6pPr marL="3656686" lvl="5" indent="-304724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900"/>
            </a:lvl6pPr>
            <a:lvl7pPr marL="4266133" lvl="6" indent="-304724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900"/>
            </a:lvl7pPr>
            <a:lvl8pPr marL="4875581" lvl="7" indent="-304724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900"/>
            </a:lvl8pPr>
            <a:lvl9pPr marL="5485028" lvl="8" indent="-304724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900"/>
            </a:lvl9pPr>
          </a:lstStyle>
          <a:p>
            <a:endParaRPr/>
          </a:p>
        </p:txBody>
      </p:sp>
      <p:sp>
        <p:nvSpPr>
          <p:cNvPr id="1373" name="Google Shape;1373;p228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4" name="Google Shape;1374;p228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1375" name="Google Shape;1375;p228"/>
          <p:cNvSpPr txBox="1">
            <a:spLocks noGrp="1"/>
          </p:cNvSpPr>
          <p:nvPr>
            <p:ph type="sldNum" idx="12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651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29"/>
          <p:cNvSpPr txBox="1"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8" name="Google Shape;1378;p229"/>
          <p:cNvSpPr>
            <a:spLocks noGrp="1"/>
          </p:cNvSpPr>
          <p:nvPr>
            <p:ph type="pic" idx="2"/>
          </p:nvPr>
        </p:nvSpPr>
        <p:spPr>
          <a:xfrm>
            <a:off x="2389095" y="612775"/>
            <a:ext cx="731329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9" name="Google Shape;1379;p229"/>
          <p:cNvSpPr txBox="1">
            <a:spLocks noGrp="1"/>
          </p:cNvSpPr>
          <p:nvPr>
            <p:ph type="body" idx="1"/>
          </p:nvPr>
        </p:nvSpPr>
        <p:spPr>
          <a:xfrm>
            <a:off x="2389095" y="5367338"/>
            <a:ext cx="7313295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304724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400"/>
            </a:lvl1pPr>
            <a:lvl2pPr marL="1218895" lvl="1" indent="-304724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2pPr>
            <a:lvl3pPr marL="1828343" lvl="2" indent="-304724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3pPr>
            <a:lvl4pPr marL="2437790" lvl="3" indent="-304724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900"/>
            </a:lvl4pPr>
            <a:lvl5pPr marL="3047238" lvl="4" indent="-304724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900"/>
            </a:lvl5pPr>
            <a:lvl6pPr marL="3656686" lvl="5" indent="-304724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900"/>
            </a:lvl6pPr>
            <a:lvl7pPr marL="4266133" lvl="6" indent="-304724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900"/>
            </a:lvl7pPr>
            <a:lvl8pPr marL="4875581" lvl="7" indent="-304724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900"/>
            </a:lvl8pPr>
            <a:lvl9pPr marL="5485028" lvl="8" indent="-304724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900"/>
            </a:lvl9pPr>
          </a:lstStyle>
          <a:p>
            <a:endParaRPr/>
          </a:p>
        </p:txBody>
      </p:sp>
      <p:sp>
        <p:nvSpPr>
          <p:cNvPr id="1380" name="Google Shape;1380;p229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1" name="Google Shape;1381;p229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1382" name="Google Shape;1382;p229"/>
          <p:cNvSpPr txBox="1">
            <a:spLocks noGrp="1"/>
          </p:cNvSpPr>
          <p:nvPr>
            <p:ph type="sldNum" idx="12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904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230"/>
          <p:cNvSpPr txBox="1"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5" name="Google Shape;1385;p230"/>
          <p:cNvSpPr txBox="1">
            <a:spLocks noGrp="1"/>
          </p:cNvSpPr>
          <p:nvPr>
            <p:ph type="body" idx="1"/>
          </p:nvPr>
        </p:nvSpPr>
        <p:spPr>
          <a:xfrm rot="5400000">
            <a:off x="3831431" y="-1621789"/>
            <a:ext cx="4525963" cy="1096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8895" lvl="1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343" lvl="2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7790" lvl="3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238" lvl="4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6686" lvl="5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6133" lvl="6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5581" lvl="7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028" lvl="8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6" name="Google Shape;1386;p230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30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1388" name="Google Shape;1388;p230"/>
          <p:cNvSpPr txBox="1">
            <a:spLocks noGrp="1"/>
          </p:cNvSpPr>
          <p:nvPr>
            <p:ph type="sldNum" idx="12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1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919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231"/>
          <p:cNvSpPr txBox="1">
            <a:spLocks noGrp="1"/>
          </p:cNvSpPr>
          <p:nvPr>
            <p:ph type="title"/>
          </p:nvPr>
        </p:nvSpPr>
        <p:spPr>
          <a:xfrm rot="5400000">
            <a:off x="7282378" y="1829160"/>
            <a:ext cx="5851525" cy="274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31"/>
          <p:cNvSpPr txBox="1">
            <a:spLocks noGrp="1"/>
          </p:cNvSpPr>
          <p:nvPr>
            <p:ph type="body" idx="1"/>
          </p:nvPr>
        </p:nvSpPr>
        <p:spPr>
          <a:xfrm rot="5400000">
            <a:off x="1695834" y="-811752"/>
            <a:ext cx="5851525" cy="802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8895" lvl="1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343" lvl="2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7790" lvl="3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238" lvl="4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6686" lvl="5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6133" lvl="6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5581" lvl="7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028" lvl="8" indent="-45708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2" name="Google Shape;1392;p231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31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1394" name="Google Shape;1394;p231"/>
          <p:cNvSpPr txBox="1">
            <a:spLocks noGrp="1"/>
          </p:cNvSpPr>
          <p:nvPr>
            <p:ph type="sldNum" idx="12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18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7"/>
          <p:cNvSpPr txBox="1">
            <a:spLocks noGrp="1"/>
          </p:cNvSpPr>
          <p:nvPr>
            <p:ph type="title"/>
          </p:nvPr>
        </p:nvSpPr>
        <p:spPr>
          <a:xfrm>
            <a:off x="164249" y="15995"/>
            <a:ext cx="1187612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000"/>
              <a:buFont typeface="Arial"/>
              <a:buNone/>
              <a:defRPr>
                <a:solidFill>
                  <a:srgbClr val="8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7"/>
          <p:cNvSpPr txBox="1">
            <a:spLocks noGrp="1"/>
          </p:cNvSpPr>
          <p:nvPr>
            <p:ph type="body" idx="1"/>
          </p:nvPr>
        </p:nvSpPr>
        <p:spPr>
          <a:xfrm>
            <a:off x="614759" y="1479974"/>
            <a:ext cx="10959317" cy="499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457086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1pPr>
            <a:lvl2pPr marL="1218895" lvl="1" indent="-474015" algn="l">
              <a:spcBef>
                <a:spcPts val="533"/>
              </a:spcBef>
              <a:spcAft>
                <a:spcPts val="0"/>
              </a:spcAft>
              <a:buClr>
                <a:srgbClr val="B6A964"/>
              </a:buClr>
              <a:buSzPts val="2000"/>
              <a:buChar char="▪"/>
              <a:defRPr/>
            </a:lvl2pPr>
            <a:lvl3pPr marL="1828343" lvl="2" indent="-434231" algn="l">
              <a:spcBef>
                <a:spcPts val="480"/>
              </a:spcBef>
              <a:spcAft>
                <a:spcPts val="0"/>
              </a:spcAft>
              <a:buSzPts val="1530"/>
              <a:buChar char="▪"/>
              <a:defRPr/>
            </a:lvl3pPr>
            <a:lvl4pPr marL="2437790" lvl="3" indent="-433384" algn="l">
              <a:spcBef>
                <a:spcPts val="427"/>
              </a:spcBef>
              <a:spcAft>
                <a:spcPts val="0"/>
              </a:spcAft>
              <a:buClr>
                <a:srgbClr val="B6A964"/>
              </a:buClr>
              <a:buSzPts val="1520"/>
              <a:buChar char="▪"/>
              <a:defRPr/>
            </a:lvl4pPr>
            <a:lvl5pPr marL="3047238" lvl="4" indent="-423228" algn="l">
              <a:spcBef>
                <a:spcPts val="373"/>
              </a:spcBef>
              <a:spcAft>
                <a:spcPts val="0"/>
              </a:spcAft>
              <a:buSzPts val="1400"/>
              <a:buFont typeface="Noto Sans Symbols"/>
              <a:buChar char="▪"/>
              <a:defRPr/>
            </a:lvl5pPr>
            <a:lvl6pPr marL="3656686" lvl="5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6pPr>
            <a:lvl7pPr marL="4266133" lvl="6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7pPr>
            <a:lvl8pPr marL="4875581" lvl="7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8pPr>
            <a:lvl9pPr marL="5485028" lvl="8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27"/>
          <p:cNvSpPr txBox="1">
            <a:spLocks noGrp="1"/>
          </p:cNvSpPr>
          <p:nvPr>
            <p:ph type="ftr" idx="11"/>
          </p:nvPr>
        </p:nvSpPr>
        <p:spPr>
          <a:xfrm>
            <a:off x="1241454" y="6594264"/>
            <a:ext cx="1003195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27" name="Google Shape;27;p127"/>
          <p:cNvSpPr txBox="1">
            <a:spLocks noGrp="1"/>
          </p:cNvSpPr>
          <p:nvPr>
            <p:ph type="sldNum" idx="12"/>
          </p:nvPr>
        </p:nvSpPr>
        <p:spPr>
          <a:xfrm>
            <a:off x="1" y="6603144"/>
            <a:ext cx="90413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923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8"/>
          <p:cNvSpPr txBox="1">
            <a:spLocks noGrp="1"/>
          </p:cNvSpPr>
          <p:nvPr>
            <p:ph type="title"/>
          </p:nvPr>
        </p:nvSpPr>
        <p:spPr>
          <a:xfrm>
            <a:off x="962833" y="2362201"/>
            <a:ext cx="10360501" cy="220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  <a:defRPr sz="6398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98"/>
          <p:cNvSpPr txBox="1">
            <a:spLocks noGrp="1"/>
          </p:cNvSpPr>
          <p:nvPr>
            <p:ph type="body" idx="1"/>
          </p:nvPr>
        </p:nvSpPr>
        <p:spPr>
          <a:xfrm>
            <a:off x="962833" y="4626865"/>
            <a:ext cx="1036050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304724" algn="l">
              <a:spcBef>
                <a:spcPts val="640"/>
              </a:spcBef>
              <a:spcAft>
                <a:spcPts val="0"/>
              </a:spcAft>
              <a:buSzPts val="2400"/>
              <a:buNone/>
              <a:defRPr sz="3199">
                <a:solidFill>
                  <a:schemeClr val="lt2"/>
                </a:solidFill>
              </a:defRPr>
            </a:lvl1pPr>
            <a:lvl2pPr marL="1218895" lvl="1" indent="-304724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399">
                <a:solidFill>
                  <a:schemeClr val="lt1"/>
                </a:solidFill>
              </a:defRPr>
            </a:lvl2pPr>
            <a:lvl3pPr marL="1828343" lvl="2" indent="-304724" algn="l">
              <a:spcBef>
                <a:spcPts val="427"/>
              </a:spcBef>
              <a:spcAft>
                <a:spcPts val="0"/>
              </a:spcAft>
              <a:buSzPts val="1360"/>
              <a:buNone/>
              <a:defRPr sz="2133">
                <a:solidFill>
                  <a:schemeClr val="lt1"/>
                </a:solidFill>
              </a:defRPr>
            </a:lvl3pPr>
            <a:lvl4pPr marL="2437790" lvl="3" indent="-304724" algn="l">
              <a:spcBef>
                <a:spcPts val="373"/>
              </a:spcBef>
              <a:spcAft>
                <a:spcPts val="0"/>
              </a:spcAft>
              <a:buSzPts val="1330"/>
              <a:buNone/>
              <a:defRPr sz="1866">
                <a:solidFill>
                  <a:schemeClr val="lt1"/>
                </a:solidFill>
              </a:defRPr>
            </a:lvl4pPr>
            <a:lvl5pPr marL="3047238" lvl="4" indent="-304724" algn="l">
              <a:spcBef>
                <a:spcPts val="373"/>
              </a:spcBef>
              <a:spcAft>
                <a:spcPts val="0"/>
              </a:spcAft>
              <a:buSzPts val="1400"/>
              <a:buNone/>
              <a:defRPr sz="1866">
                <a:solidFill>
                  <a:schemeClr val="lt1"/>
                </a:solidFill>
              </a:defRPr>
            </a:lvl5pPr>
            <a:lvl6pPr marL="3656686" lvl="5" indent="-304724" algn="l">
              <a:spcBef>
                <a:spcPts val="373"/>
              </a:spcBef>
              <a:spcAft>
                <a:spcPts val="0"/>
              </a:spcAft>
              <a:buSzPts val="1400"/>
              <a:buNone/>
              <a:defRPr sz="1866">
                <a:solidFill>
                  <a:schemeClr val="lt1"/>
                </a:solidFill>
              </a:defRPr>
            </a:lvl6pPr>
            <a:lvl7pPr marL="4266133" lvl="6" indent="-304724" algn="l">
              <a:spcBef>
                <a:spcPts val="373"/>
              </a:spcBef>
              <a:spcAft>
                <a:spcPts val="0"/>
              </a:spcAft>
              <a:buSzPts val="1400"/>
              <a:buNone/>
              <a:defRPr sz="1866">
                <a:solidFill>
                  <a:schemeClr val="lt1"/>
                </a:solidFill>
              </a:defRPr>
            </a:lvl7pPr>
            <a:lvl8pPr marL="4875581" lvl="7" indent="-304724" algn="l">
              <a:spcBef>
                <a:spcPts val="373"/>
              </a:spcBef>
              <a:spcAft>
                <a:spcPts val="0"/>
              </a:spcAft>
              <a:buSzPts val="1400"/>
              <a:buNone/>
              <a:defRPr sz="1866">
                <a:solidFill>
                  <a:schemeClr val="lt1"/>
                </a:solidFill>
              </a:defRPr>
            </a:lvl8pPr>
            <a:lvl9pPr marL="5485028" lvl="8" indent="-304724" algn="l">
              <a:spcBef>
                <a:spcPts val="373"/>
              </a:spcBef>
              <a:spcAft>
                <a:spcPts val="0"/>
              </a:spcAft>
              <a:buSzPts val="1400"/>
              <a:buNone/>
              <a:defRPr sz="18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38" name="Google Shape;38;p198"/>
          <p:cNvCxnSpPr/>
          <p:nvPr/>
        </p:nvCxnSpPr>
        <p:spPr>
          <a:xfrm>
            <a:off x="975106" y="4599434"/>
            <a:ext cx="10462075" cy="1588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198"/>
          <p:cNvSpPr/>
          <p:nvPr/>
        </p:nvSpPr>
        <p:spPr>
          <a:xfrm>
            <a:off x="-165466" y="859340"/>
            <a:ext cx="12354291" cy="295995"/>
          </a:xfrm>
          <a:prstGeom prst="rect">
            <a:avLst/>
          </a:prstGeom>
          <a:solidFill>
            <a:srgbClr val="7D202B"/>
          </a:solidFill>
          <a:ln>
            <a:noFill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98"/>
          <p:cNvSpPr txBox="1">
            <a:spLocks noGrp="1"/>
          </p:cNvSpPr>
          <p:nvPr>
            <p:ph type="ftr" idx="11"/>
          </p:nvPr>
        </p:nvSpPr>
        <p:spPr>
          <a:xfrm>
            <a:off x="1241454" y="6594264"/>
            <a:ext cx="1003195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41" name="Google Shape;41;p198"/>
          <p:cNvSpPr txBox="1">
            <a:spLocks noGrp="1"/>
          </p:cNvSpPr>
          <p:nvPr>
            <p:ph type="sldNum" idx="12"/>
          </p:nvPr>
        </p:nvSpPr>
        <p:spPr>
          <a:xfrm>
            <a:off x="1" y="6603144"/>
            <a:ext cx="90413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094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99"/>
          <p:cNvSpPr txBox="1">
            <a:spLocks noGrp="1"/>
          </p:cNvSpPr>
          <p:nvPr>
            <p:ph type="title"/>
          </p:nvPr>
        </p:nvSpPr>
        <p:spPr>
          <a:xfrm>
            <a:off x="164249" y="15995"/>
            <a:ext cx="1187612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000"/>
              <a:buFont typeface="Arial"/>
              <a:buNone/>
              <a:defRPr>
                <a:solidFill>
                  <a:srgbClr val="8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9"/>
          <p:cNvSpPr txBox="1">
            <a:spLocks noGrp="1"/>
          </p:cNvSpPr>
          <p:nvPr>
            <p:ph type="body" idx="1"/>
          </p:nvPr>
        </p:nvSpPr>
        <p:spPr>
          <a:xfrm>
            <a:off x="609441" y="1673352"/>
            <a:ext cx="5383398" cy="4718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541731" algn="l">
              <a:spcBef>
                <a:spcPts val="746"/>
              </a:spcBef>
              <a:spcAft>
                <a:spcPts val="0"/>
              </a:spcAft>
              <a:buSzPts val="2800"/>
              <a:buChar char="▪"/>
              <a:defRPr sz="3732"/>
            </a:lvl1pPr>
            <a:lvl2pPr marL="1218895" lvl="1" indent="-507873" algn="l">
              <a:spcBef>
                <a:spcPts val="640"/>
              </a:spcBef>
              <a:spcAft>
                <a:spcPts val="0"/>
              </a:spcAft>
              <a:buSzPts val="2400"/>
              <a:buChar char="▪"/>
              <a:defRPr sz="3199"/>
            </a:lvl2pPr>
            <a:lvl3pPr marL="1828343" lvl="2" indent="-448621" algn="l">
              <a:spcBef>
                <a:spcPts val="533"/>
              </a:spcBef>
              <a:spcAft>
                <a:spcPts val="0"/>
              </a:spcAft>
              <a:buSzPts val="1700"/>
              <a:buChar char="▪"/>
              <a:defRPr sz="2666"/>
            </a:lvl3pPr>
            <a:lvl4pPr marL="2437790" lvl="3" indent="-449468" algn="l">
              <a:spcBef>
                <a:spcPts val="480"/>
              </a:spcBef>
              <a:spcAft>
                <a:spcPts val="0"/>
              </a:spcAft>
              <a:buSzPts val="1710"/>
              <a:buChar char="▪"/>
              <a:defRPr sz="2399"/>
            </a:lvl4pPr>
            <a:lvl5pPr marL="3047238" lvl="4" indent="-457086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 sz="2399"/>
            </a:lvl5pPr>
            <a:lvl6pPr marL="3656686" lvl="5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2399"/>
            </a:lvl6pPr>
            <a:lvl7pPr marL="4266133" lvl="6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2399"/>
            </a:lvl7pPr>
            <a:lvl8pPr marL="4875581" lvl="7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2399"/>
            </a:lvl8pPr>
            <a:lvl9pPr marL="5485028" lvl="8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2399"/>
            </a:lvl9pPr>
          </a:lstStyle>
          <a:p>
            <a:endParaRPr/>
          </a:p>
        </p:txBody>
      </p:sp>
      <p:sp>
        <p:nvSpPr>
          <p:cNvPr id="45" name="Google Shape;45;p199"/>
          <p:cNvSpPr txBox="1">
            <a:spLocks noGrp="1"/>
          </p:cNvSpPr>
          <p:nvPr>
            <p:ph type="body" idx="2"/>
          </p:nvPr>
        </p:nvSpPr>
        <p:spPr>
          <a:xfrm>
            <a:off x="6195986" y="1673352"/>
            <a:ext cx="5383398" cy="4718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541731" algn="l">
              <a:spcBef>
                <a:spcPts val="746"/>
              </a:spcBef>
              <a:spcAft>
                <a:spcPts val="0"/>
              </a:spcAft>
              <a:buSzPts val="2800"/>
              <a:buChar char="▪"/>
              <a:defRPr sz="3732"/>
            </a:lvl1pPr>
            <a:lvl2pPr marL="1218895" lvl="1" indent="-507873" algn="l">
              <a:spcBef>
                <a:spcPts val="640"/>
              </a:spcBef>
              <a:spcAft>
                <a:spcPts val="0"/>
              </a:spcAft>
              <a:buSzPts val="2400"/>
              <a:buChar char="▪"/>
              <a:defRPr sz="3199"/>
            </a:lvl2pPr>
            <a:lvl3pPr marL="1828343" lvl="2" indent="-448621" algn="l">
              <a:spcBef>
                <a:spcPts val="533"/>
              </a:spcBef>
              <a:spcAft>
                <a:spcPts val="0"/>
              </a:spcAft>
              <a:buSzPts val="1700"/>
              <a:buChar char="▪"/>
              <a:defRPr sz="2666"/>
            </a:lvl3pPr>
            <a:lvl4pPr marL="2437790" lvl="3" indent="-449468" algn="l">
              <a:spcBef>
                <a:spcPts val="480"/>
              </a:spcBef>
              <a:spcAft>
                <a:spcPts val="0"/>
              </a:spcAft>
              <a:buSzPts val="1710"/>
              <a:buChar char="▪"/>
              <a:defRPr sz="2399"/>
            </a:lvl4pPr>
            <a:lvl5pPr marL="3047238" lvl="4" indent="-457086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 sz="2399"/>
            </a:lvl5pPr>
            <a:lvl6pPr marL="3656686" lvl="5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2399"/>
            </a:lvl6pPr>
            <a:lvl7pPr marL="4266133" lvl="6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2399"/>
            </a:lvl7pPr>
            <a:lvl8pPr marL="4875581" lvl="7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2399"/>
            </a:lvl8pPr>
            <a:lvl9pPr marL="5485028" lvl="8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 sz="2399"/>
            </a:lvl9pPr>
          </a:lstStyle>
          <a:p>
            <a:endParaRPr/>
          </a:p>
        </p:txBody>
      </p:sp>
      <p:sp>
        <p:nvSpPr>
          <p:cNvPr id="46" name="Google Shape;46;p199"/>
          <p:cNvSpPr txBox="1">
            <a:spLocks noGrp="1"/>
          </p:cNvSpPr>
          <p:nvPr>
            <p:ph type="ftr" idx="11"/>
          </p:nvPr>
        </p:nvSpPr>
        <p:spPr>
          <a:xfrm>
            <a:off x="1241454" y="6594264"/>
            <a:ext cx="1003195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47" name="Google Shape;47;p199"/>
          <p:cNvSpPr txBox="1">
            <a:spLocks noGrp="1"/>
          </p:cNvSpPr>
          <p:nvPr>
            <p:ph type="sldNum" idx="12"/>
          </p:nvPr>
        </p:nvSpPr>
        <p:spPr>
          <a:xfrm>
            <a:off x="1" y="6603144"/>
            <a:ext cx="90413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825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00"/>
          <p:cNvSpPr txBox="1">
            <a:spLocks noGrp="1"/>
          </p:cNvSpPr>
          <p:nvPr>
            <p:ph type="title"/>
          </p:nvPr>
        </p:nvSpPr>
        <p:spPr>
          <a:xfrm>
            <a:off x="164249" y="15995"/>
            <a:ext cx="1187612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000"/>
              <a:buFont typeface="Arial"/>
              <a:buNone/>
              <a:defRPr>
                <a:solidFill>
                  <a:srgbClr val="8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00"/>
          <p:cNvSpPr txBox="1">
            <a:spLocks noGrp="1"/>
          </p:cNvSpPr>
          <p:nvPr>
            <p:ph type="body" idx="1"/>
          </p:nvPr>
        </p:nvSpPr>
        <p:spPr>
          <a:xfrm>
            <a:off x="609441" y="1676401"/>
            <a:ext cx="524119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448" lvl="0" indent="-304724" algn="ctr">
              <a:spcBef>
                <a:spcPts val="533"/>
              </a:spcBef>
              <a:spcAft>
                <a:spcPts val="0"/>
              </a:spcAft>
              <a:buSzPts val="2000"/>
              <a:buNone/>
              <a:defRPr sz="2666" b="0">
                <a:solidFill>
                  <a:schemeClr val="dk2"/>
                </a:solidFill>
              </a:defRPr>
            </a:lvl1pPr>
            <a:lvl2pPr marL="1218895" lvl="1" indent="-304724" algn="l">
              <a:spcBef>
                <a:spcPts val="533"/>
              </a:spcBef>
              <a:spcAft>
                <a:spcPts val="0"/>
              </a:spcAft>
              <a:buSzPts val="2000"/>
              <a:buNone/>
              <a:defRPr sz="2666" b="1"/>
            </a:lvl2pPr>
            <a:lvl3pPr marL="1828343" lvl="2" indent="-304724" algn="l">
              <a:spcBef>
                <a:spcPts val="480"/>
              </a:spcBef>
              <a:spcAft>
                <a:spcPts val="0"/>
              </a:spcAft>
              <a:buSzPts val="1530"/>
              <a:buNone/>
              <a:defRPr sz="2399" b="1"/>
            </a:lvl3pPr>
            <a:lvl4pPr marL="2437790" lvl="3" indent="-304724" algn="l">
              <a:spcBef>
                <a:spcPts val="427"/>
              </a:spcBef>
              <a:spcAft>
                <a:spcPts val="0"/>
              </a:spcAft>
              <a:buSzPts val="1520"/>
              <a:buNone/>
              <a:defRPr sz="2133" b="1"/>
            </a:lvl4pPr>
            <a:lvl5pPr marL="3047238" lvl="4" indent="-304724" algn="l">
              <a:spcBef>
                <a:spcPts val="427"/>
              </a:spcBef>
              <a:spcAft>
                <a:spcPts val="0"/>
              </a:spcAft>
              <a:buSzPts val="1600"/>
              <a:buNone/>
              <a:defRPr sz="2133" b="1"/>
            </a:lvl5pPr>
            <a:lvl6pPr marL="3656686" lvl="5" indent="-304724" algn="l">
              <a:spcBef>
                <a:spcPts val="427"/>
              </a:spcBef>
              <a:spcAft>
                <a:spcPts val="0"/>
              </a:spcAft>
              <a:buSzPts val="1600"/>
              <a:buNone/>
              <a:defRPr sz="2133" b="1"/>
            </a:lvl6pPr>
            <a:lvl7pPr marL="4266133" lvl="6" indent="-304724" algn="l">
              <a:spcBef>
                <a:spcPts val="427"/>
              </a:spcBef>
              <a:spcAft>
                <a:spcPts val="0"/>
              </a:spcAft>
              <a:buSzPts val="1600"/>
              <a:buNone/>
              <a:defRPr sz="2133" b="1"/>
            </a:lvl7pPr>
            <a:lvl8pPr marL="4875581" lvl="7" indent="-304724" algn="l">
              <a:spcBef>
                <a:spcPts val="427"/>
              </a:spcBef>
              <a:spcAft>
                <a:spcPts val="0"/>
              </a:spcAft>
              <a:buSzPts val="1600"/>
              <a:buNone/>
              <a:defRPr sz="2133" b="1"/>
            </a:lvl8pPr>
            <a:lvl9pPr marL="5485028" lvl="8" indent="-304724" algn="l">
              <a:spcBef>
                <a:spcPts val="427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51" name="Google Shape;51;p200"/>
          <p:cNvSpPr txBox="1">
            <a:spLocks noGrp="1"/>
          </p:cNvSpPr>
          <p:nvPr>
            <p:ph type="body" idx="2"/>
          </p:nvPr>
        </p:nvSpPr>
        <p:spPr>
          <a:xfrm>
            <a:off x="609441" y="2438400"/>
            <a:ext cx="524119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507873" algn="l">
              <a:spcBef>
                <a:spcPts val="640"/>
              </a:spcBef>
              <a:spcAft>
                <a:spcPts val="0"/>
              </a:spcAft>
              <a:buSzPts val="2400"/>
              <a:buChar char="▪"/>
              <a:defRPr sz="3199"/>
            </a:lvl1pPr>
            <a:lvl2pPr marL="1218895" lvl="1" indent="-474015" algn="l">
              <a:spcBef>
                <a:spcPts val="533"/>
              </a:spcBef>
              <a:spcAft>
                <a:spcPts val="0"/>
              </a:spcAft>
              <a:buSzPts val="2000"/>
              <a:buChar char="▪"/>
              <a:defRPr sz="2666"/>
            </a:lvl2pPr>
            <a:lvl3pPr marL="1828343" lvl="2" indent="-434231" algn="l">
              <a:spcBef>
                <a:spcPts val="480"/>
              </a:spcBef>
              <a:spcAft>
                <a:spcPts val="0"/>
              </a:spcAft>
              <a:buSzPts val="1530"/>
              <a:buChar char="▪"/>
              <a:defRPr sz="2399"/>
            </a:lvl3pPr>
            <a:lvl4pPr marL="2437790" lvl="3" indent="-433384" algn="l">
              <a:spcBef>
                <a:spcPts val="427"/>
              </a:spcBef>
              <a:spcAft>
                <a:spcPts val="0"/>
              </a:spcAft>
              <a:buSzPts val="1520"/>
              <a:buChar char="▪"/>
              <a:defRPr sz="2133"/>
            </a:lvl4pPr>
            <a:lvl5pPr marL="3047238" lvl="4" indent="-440157" algn="l">
              <a:spcBef>
                <a:spcPts val="427"/>
              </a:spcBef>
              <a:spcAft>
                <a:spcPts val="0"/>
              </a:spcAft>
              <a:buSzPts val="1600"/>
              <a:buChar char="▪"/>
              <a:defRPr sz="2133"/>
            </a:lvl5pPr>
            <a:lvl6pPr marL="3656686" lvl="5" indent="-440157" algn="l">
              <a:spcBef>
                <a:spcPts val="427"/>
              </a:spcBef>
              <a:spcAft>
                <a:spcPts val="0"/>
              </a:spcAft>
              <a:buSzPts val="1600"/>
              <a:buChar char="•"/>
              <a:defRPr sz="2133"/>
            </a:lvl6pPr>
            <a:lvl7pPr marL="4266133" lvl="6" indent="-440157" algn="l">
              <a:spcBef>
                <a:spcPts val="427"/>
              </a:spcBef>
              <a:spcAft>
                <a:spcPts val="0"/>
              </a:spcAft>
              <a:buSzPts val="1600"/>
              <a:buChar char="•"/>
              <a:defRPr sz="2133"/>
            </a:lvl7pPr>
            <a:lvl8pPr marL="4875581" lvl="7" indent="-440157" algn="l">
              <a:spcBef>
                <a:spcPts val="427"/>
              </a:spcBef>
              <a:spcAft>
                <a:spcPts val="0"/>
              </a:spcAft>
              <a:buSzPts val="1600"/>
              <a:buChar char="•"/>
              <a:defRPr sz="2133"/>
            </a:lvl8pPr>
            <a:lvl9pPr marL="5485028" lvl="8" indent="-440157" algn="l">
              <a:spcBef>
                <a:spcPts val="427"/>
              </a:spcBef>
              <a:spcAft>
                <a:spcPts val="0"/>
              </a:spcAft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52" name="Google Shape;52;p200"/>
          <p:cNvSpPr txBox="1">
            <a:spLocks noGrp="1"/>
          </p:cNvSpPr>
          <p:nvPr>
            <p:ph type="body" idx="3"/>
          </p:nvPr>
        </p:nvSpPr>
        <p:spPr>
          <a:xfrm>
            <a:off x="6338189" y="1676401"/>
            <a:ext cx="524119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448" lvl="0" indent="-304724" algn="ctr">
              <a:spcBef>
                <a:spcPts val="533"/>
              </a:spcBef>
              <a:spcAft>
                <a:spcPts val="0"/>
              </a:spcAft>
              <a:buSzPts val="2000"/>
              <a:buNone/>
              <a:defRPr sz="2666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95" lvl="1" indent="-304724" algn="l">
              <a:spcBef>
                <a:spcPts val="533"/>
              </a:spcBef>
              <a:spcAft>
                <a:spcPts val="0"/>
              </a:spcAft>
              <a:buSzPts val="2000"/>
              <a:buNone/>
              <a:defRPr sz="2666" b="1"/>
            </a:lvl2pPr>
            <a:lvl3pPr marL="1828343" lvl="2" indent="-304724" algn="l">
              <a:spcBef>
                <a:spcPts val="480"/>
              </a:spcBef>
              <a:spcAft>
                <a:spcPts val="0"/>
              </a:spcAft>
              <a:buSzPts val="1530"/>
              <a:buNone/>
              <a:defRPr sz="2399" b="1"/>
            </a:lvl3pPr>
            <a:lvl4pPr marL="2437790" lvl="3" indent="-304724" algn="l">
              <a:spcBef>
                <a:spcPts val="427"/>
              </a:spcBef>
              <a:spcAft>
                <a:spcPts val="0"/>
              </a:spcAft>
              <a:buSzPts val="1520"/>
              <a:buNone/>
              <a:defRPr sz="2133" b="1"/>
            </a:lvl4pPr>
            <a:lvl5pPr marL="3047238" lvl="4" indent="-304724" algn="l">
              <a:spcBef>
                <a:spcPts val="427"/>
              </a:spcBef>
              <a:spcAft>
                <a:spcPts val="0"/>
              </a:spcAft>
              <a:buSzPts val="1600"/>
              <a:buNone/>
              <a:defRPr sz="2133" b="1"/>
            </a:lvl5pPr>
            <a:lvl6pPr marL="3656686" lvl="5" indent="-304724" algn="l">
              <a:spcBef>
                <a:spcPts val="427"/>
              </a:spcBef>
              <a:spcAft>
                <a:spcPts val="0"/>
              </a:spcAft>
              <a:buSzPts val="1600"/>
              <a:buNone/>
              <a:defRPr sz="2133" b="1"/>
            </a:lvl6pPr>
            <a:lvl7pPr marL="4266133" lvl="6" indent="-304724" algn="l">
              <a:spcBef>
                <a:spcPts val="427"/>
              </a:spcBef>
              <a:spcAft>
                <a:spcPts val="0"/>
              </a:spcAft>
              <a:buSzPts val="1600"/>
              <a:buNone/>
              <a:defRPr sz="2133" b="1"/>
            </a:lvl7pPr>
            <a:lvl8pPr marL="4875581" lvl="7" indent="-304724" algn="l">
              <a:spcBef>
                <a:spcPts val="427"/>
              </a:spcBef>
              <a:spcAft>
                <a:spcPts val="0"/>
              </a:spcAft>
              <a:buSzPts val="1600"/>
              <a:buNone/>
              <a:defRPr sz="2133" b="1"/>
            </a:lvl8pPr>
            <a:lvl9pPr marL="5485028" lvl="8" indent="-304724" algn="l">
              <a:spcBef>
                <a:spcPts val="427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53" name="Google Shape;53;p200"/>
          <p:cNvSpPr txBox="1">
            <a:spLocks noGrp="1"/>
          </p:cNvSpPr>
          <p:nvPr>
            <p:ph type="body" idx="4"/>
          </p:nvPr>
        </p:nvSpPr>
        <p:spPr>
          <a:xfrm>
            <a:off x="6338189" y="2438400"/>
            <a:ext cx="524119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507873" algn="l">
              <a:spcBef>
                <a:spcPts val="640"/>
              </a:spcBef>
              <a:spcAft>
                <a:spcPts val="0"/>
              </a:spcAft>
              <a:buSzPts val="2400"/>
              <a:buChar char="▪"/>
              <a:defRPr sz="3199"/>
            </a:lvl1pPr>
            <a:lvl2pPr marL="1218895" lvl="1" indent="-474015" algn="l">
              <a:spcBef>
                <a:spcPts val="533"/>
              </a:spcBef>
              <a:spcAft>
                <a:spcPts val="0"/>
              </a:spcAft>
              <a:buSzPts val="2000"/>
              <a:buChar char="▪"/>
              <a:defRPr sz="2666"/>
            </a:lvl2pPr>
            <a:lvl3pPr marL="1828343" lvl="2" indent="-434231" algn="l">
              <a:spcBef>
                <a:spcPts val="480"/>
              </a:spcBef>
              <a:spcAft>
                <a:spcPts val="0"/>
              </a:spcAft>
              <a:buSzPts val="1530"/>
              <a:buChar char="▪"/>
              <a:defRPr sz="2399"/>
            </a:lvl3pPr>
            <a:lvl4pPr marL="2437790" lvl="3" indent="-433384" algn="l">
              <a:spcBef>
                <a:spcPts val="427"/>
              </a:spcBef>
              <a:spcAft>
                <a:spcPts val="0"/>
              </a:spcAft>
              <a:buSzPts val="1520"/>
              <a:buChar char="▪"/>
              <a:defRPr sz="2133"/>
            </a:lvl4pPr>
            <a:lvl5pPr marL="3047238" lvl="4" indent="-440157" algn="l">
              <a:spcBef>
                <a:spcPts val="427"/>
              </a:spcBef>
              <a:spcAft>
                <a:spcPts val="0"/>
              </a:spcAft>
              <a:buSzPts val="1600"/>
              <a:buChar char="▪"/>
              <a:defRPr sz="2133"/>
            </a:lvl5pPr>
            <a:lvl6pPr marL="3656686" lvl="5" indent="-440157" algn="l">
              <a:spcBef>
                <a:spcPts val="427"/>
              </a:spcBef>
              <a:spcAft>
                <a:spcPts val="0"/>
              </a:spcAft>
              <a:buSzPts val="1600"/>
              <a:buChar char="•"/>
              <a:defRPr sz="2133"/>
            </a:lvl6pPr>
            <a:lvl7pPr marL="4266133" lvl="6" indent="-440157" algn="l">
              <a:spcBef>
                <a:spcPts val="427"/>
              </a:spcBef>
              <a:spcAft>
                <a:spcPts val="0"/>
              </a:spcAft>
              <a:buSzPts val="1600"/>
              <a:buChar char="•"/>
              <a:defRPr sz="2133"/>
            </a:lvl7pPr>
            <a:lvl8pPr marL="4875581" lvl="7" indent="-440157" algn="l">
              <a:spcBef>
                <a:spcPts val="427"/>
              </a:spcBef>
              <a:spcAft>
                <a:spcPts val="0"/>
              </a:spcAft>
              <a:buSzPts val="1600"/>
              <a:buChar char="•"/>
              <a:defRPr sz="2133"/>
            </a:lvl8pPr>
            <a:lvl9pPr marL="5485028" lvl="8" indent="-440157" algn="l">
              <a:spcBef>
                <a:spcPts val="427"/>
              </a:spcBef>
              <a:spcAft>
                <a:spcPts val="0"/>
              </a:spcAft>
              <a:buSzPts val="1600"/>
              <a:buChar char="•"/>
              <a:defRPr sz="2133"/>
            </a:lvl9pPr>
          </a:lstStyle>
          <a:p>
            <a:endParaRPr/>
          </a:p>
        </p:txBody>
      </p:sp>
      <p:cxnSp>
        <p:nvCxnSpPr>
          <p:cNvPr id="54" name="Google Shape;54;p200"/>
          <p:cNvCxnSpPr/>
          <p:nvPr/>
        </p:nvCxnSpPr>
        <p:spPr>
          <a:xfrm rot="5400000">
            <a:off x="3740362" y="4045691"/>
            <a:ext cx="4709160" cy="105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p200"/>
          <p:cNvSpPr txBox="1">
            <a:spLocks noGrp="1"/>
          </p:cNvSpPr>
          <p:nvPr>
            <p:ph type="ftr" idx="11"/>
          </p:nvPr>
        </p:nvSpPr>
        <p:spPr>
          <a:xfrm>
            <a:off x="1241454" y="6594264"/>
            <a:ext cx="1003195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56" name="Google Shape;56;p200"/>
          <p:cNvSpPr txBox="1">
            <a:spLocks noGrp="1"/>
          </p:cNvSpPr>
          <p:nvPr>
            <p:ph type="sldNum" idx="12"/>
          </p:nvPr>
        </p:nvSpPr>
        <p:spPr>
          <a:xfrm>
            <a:off x="1" y="6603144"/>
            <a:ext cx="90413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275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01"/>
          <p:cNvSpPr txBox="1">
            <a:spLocks noGrp="1"/>
          </p:cNvSpPr>
          <p:nvPr>
            <p:ph type="title"/>
          </p:nvPr>
        </p:nvSpPr>
        <p:spPr>
          <a:xfrm>
            <a:off x="164249" y="15995"/>
            <a:ext cx="1187612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000"/>
              <a:buFont typeface="Arial"/>
              <a:buNone/>
              <a:defRPr>
                <a:solidFill>
                  <a:srgbClr val="8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1"/>
          <p:cNvSpPr txBox="1">
            <a:spLocks noGrp="1"/>
          </p:cNvSpPr>
          <p:nvPr>
            <p:ph type="ftr" idx="11"/>
          </p:nvPr>
        </p:nvSpPr>
        <p:spPr>
          <a:xfrm>
            <a:off x="1241454" y="6594264"/>
            <a:ext cx="1003195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60" name="Google Shape;60;p201"/>
          <p:cNvSpPr txBox="1">
            <a:spLocks noGrp="1"/>
          </p:cNvSpPr>
          <p:nvPr>
            <p:ph type="sldNum" idx="12"/>
          </p:nvPr>
        </p:nvSpPr>
        <p:spPr>
          <a:xfrm>
            <a:off x="1" y="6603144"/>
            <a:ext cx="90413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156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2"/>
          <p:cNvSpPr txBox="1">
            <a:spLocks noGrp="1"/>
          </p:cNvSpPr>
          <p:nvPr>
            <p:ph type="ftr" idx="11"/>
          </p:nvPr>
        </p:nvSpPr>
        <p:spPr>
          <a:xfrm>
            <a:off x="1241454" y="6594264"/>
            <a:ext cx="1003195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63" name="Google Shape;63;p202"/>
          <p:cNvSpPr txBox="1">
            <a:spLocks noGrp="1"/>
          </p:cNvSpPr>
          <p:nvPr>
            <p:ph type="sldNum" idx="12"/>
          </p:nvPr>
        </p:nvSpPr>
        <p:spPr>
          <a:xfrm>
            <a:off x="1" y="6603144"/>
            <a:ext cx="90413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408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3"/>
          <p:cNvSpPr txBox="1">
            <a:spLocks noGrp="1"/>
          </p:cNvSpPr>
          <p:nvPr>
            <p:ph type="title"/>
          </p:nvPr>
        </p:nvSpPr>
        <p:spPr>
          <a:xfrm>
            <a:off x="609441" y="1078948"/>
            <a:ext cx="2852185" cy="975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Arial"/>
              <a:buNone/>
              <a:defRPr sz="2666" b="0">
                <a:solidFill>
                  <a:srgbClr val="8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3"/>
          <p:cNvSpPr txBox="1">
            <a:spLocks noGrp="1"/>
          </p:cNvSpPr>
          <p:nvPr>
            <p:ph type="body" idx="1"/>
          </p:nvPr>
        </p:nvSpPr>
        <p:spPr>
          <a:xfrm>
            <a:off x="3961368" y="1078947"/>
            <a:ext cx="7618016" cy="52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575589" algn="l">
              <a:spcBef>
                <a:spcPts val="853"/>
              </a:spcBef>
              <a:spcAft>
                <a:spcPts val="0"/>
              </a:spcAft>
              <a:buSzPts val="3200"/>
              <a:buChar char="▪"/>
              <a:defRPr sz="4266"/>
            </a:lvl1pPr>
            <a:lvl2pPr marL="1218895" lvl="1" indent="-541731" algn="l">
              <a:spcBef>
                <a:spcPts val="746"/>
              </a:spcBef>
              <a:spcAft>
                <a:spcPts val="0"/>
              </a:spcAft>
              <a:buSzPts val="2800"/>
              <a:buChar char="▪"/>
              <a:defRPr sz="3732"/>
            </a:lvl2pPr>
            <a:lvl3pPr marL="1828343" lvl="2" indent="-477399" algn="l">
              <a:spcBef>
                <a:spcPts val="640"/>
              </a:spcBef>
              <a:spcAft>
                <a:spcPts val="0"/>
              </a:spcAft>
              <a:buSzPts val="2040"/>
              <a:buChar char="▪"/>
              <a:defRPr sz="3199"/>
            </a:lvl3pPr>
            <a:lvl4pPr marL="2437790" lvl="3" indent="-465550" algn="l">
              <a:spcBef>
                <a:spcPts val="533"/>
              </a:spcBef>
              <a:spcAft>
                <a:spcPts val="0"/>
              </a:spcAft>
              <a:buSzPts val="1900"/>
              <a:buChar char="▪"/>
              <a:defRPr sz="2666"/>
            </a:lvl4pPr>
            <a:lvl5pPr marL="3047238" lvl="4" indent="-474015" algn="l">
              <a:spcBef>
                <a:spcPts val="533"/>
              </a:spcBef>
              <a:spcAft>
                <a:spcPts val="0"/>
              </a:spcAft>
              <a:buSzPts val="2000"/>
              <a:buChar char="▪"/>
              <a:defRPr sz="2666"/>
            </a:lvl5pPr>
            <a:lvl6pPr marL="3656686" lvl="5" indent="-474015" algn="l">
              <a:spcBef>
                <a:spcPts val="533"/>
              </a:spcBef>
              <a:spcAft>
                <a:spcPts val="0"/>
              </a:spcAft>
              <a:buSzPts val="2000"/>
              <a:buChar char="•"/>
              <a:defRPr sz="2666"/>
            </a:lvl6pPr>
            <a:lvl7pPr marL="4266133" lvl="6" indent="-474015" algn="l">
              <a:spcBef>
                <a:spcPts val="533"/>
              </a:spcBef>
              <a:spcAft>
                <a:spcPts val="0"/>
              </a:spcAft>
              <a:buSzPts val="2000"/>
              <a:buChar char="•"/>
              <a:defRPr sz="2666"/>
            </a:lvl7pPr>
            <a:lvl8pPr marL="4875581" lvl="7" indent="-474015" algn="l">
              <a:spcBef>
                <a:spcPts val="533"/>
              </a:spcBef>
              <a:spcAft>
                <a:spcPts val="0"/>
              </a:spcAft>
              <a:buSzPts val="2000"/>
              <a:buChar char="•"/>
              <a:defRPr sz="2666"/>
            </a:lvl8pPr>
            <a:lvl9pPr marL="5485028" lvl="8" indent="-474015" algn="l">
              <a:spcBef>
                <a:spcPts val="533"/>
              </a:spcBef>
              <a:spcAft>
                <a:spcPts val="0"/>
              </a:spcAft>
              <a:buSzPts val="2000"/>
              <a:buChar char="•"/>
              <a:defRPr sz="2666"/>
            </a:lvl9pPr>
          </a:lstStyle>
          <a:p>
            <a:endParaRPr/>
          </a:p>
        </p:txBody>
      </p:sp>
      <p:sp>
        <p:nvSpPr>
          <p:cNvPr id="67" name="Google Shape;67;p203"/>
          <p:cNvSpPr txBox="1">
            <a:spLocks noGrp="1"/>
          </p:cNvSpPr>
          <p:nvPr>
            <p:ph type="body" idx="2"/>
          </p:nvPr>
        </p:nvSpPr>
        <p:spPr>
          <a:xfrm>
            <a:off x="609443" y="2130555"/>
            <a:ext cx="2852185" cy="424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304724" algn="l">
              <a:spcBef>
                <a:spcPts val="373"/>
              </a:spcBef>
              <a:spcAft>
                <a:spcPts val="0"/>
              </a:spcAft>
              <a:buSzPts val="1400"/>
              <a:buNone/>
              <a:defRPr sz="1866"/>
            </a:lvl1pPr>
            <a:lvl2pPr marL="1218895" lvl="1" indent="-304724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2pPr>
            <a:lvl3pPr marL="1828343" lvl="2" indent="-304724" algn="l">
              <a:spcBef>
                <a:spcPts val="267"/>
              </a:spcBef>
              <a:spcAft>
                <a:spcPts val="0"/>
              </a:spcAft>
              <a:buSzPts val="850"/>
              <a:buNone/>
              <a:defRPr sz="1333"/>
            </a:lvl3pPr>
            <a:lvl4pPr marL="2437790" lvl="3" indent="-304724" algn="l">
              <a:spcBef>
                <a:spcPts val="240"/>
              </a:spcBef>
              <a:spcAft>
                <a:spcPts val="0"/>
              </a:spcAft>
              <a:buSzPts val="855"/>
              <a:buNone/>
              <a:defRPr sz="1200"/>
            </a:lvl4pPr>
            <a:lvl5pPr marL="3047238" lvl="4" indent="-304724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5pPr>
            <a:lvl6pPr marL="3656686" lvl="5" indent="-304724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6pPr>
            <a:lvl7pPr marL="4266133" lvl="6" indent="-304724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7pPr>
            <a:lvl8pPr marL="4875581" lvl="7" indent="-304724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8pPr>
            <a:lvl9pPr marL="5485028" lvl="8" indent="-304724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cxnSp>
        <p:nvCxnSpPr>
          <p:cNvPr id="68" name="Google Shape;68;p203"/>
          <p:cNvCxnSpPr/>
          <p:nvPr/>
        </p:nvCxnSpPr>
        <p:spPr>
          <a:xfrm rot="5400000">
            <a:off x="911188" y="3579942"/>
            <a:ext cx="5577840" cy="211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" name="Google Shape;69;p203"/>
          <p:cNvSpPr txBox="1">
            <a:spLocks noGrp="1"/>
          </p:cNvSpPr>
          <p:nvPr>
            <p:ph type="ftr" idx="11"/>
          </p:nvPr>
        </p:nvSpPr>
        <p:spPr>
          <a:xfrm>
            <a:off x="1241454" y="6594264"/>
            <a:ext cx="1003195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70" name="Google Shape;70;p203"/>
          <p:cNvSpPr txBox="1">
            <a:spLocks noGrp="1"/>
          </p:cNvSpPr>
          <p:nvPr>
            <p:ph type="sldNum" idx="12"/>
          </p:nvPr>
        </p:nvSpPr>
        <p:spPr>
          <a:xfrm>
            <a:off x="1" y="6603144"/>
            <a:ext cx="90413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984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4"/>
          <p:cNvSpPr txBox="1">
            <a:spLocks noGrp="1"/>
          </p:cNvSpPr>
          <p:nvPr>
            <p:ph type="title"/>
          </p:nvPr>
        </p:nvSpPr>
        <p:spPr>
          <a:xfrm>
            <a:off x="609441" y="1059852"/>
            <a:ext cx="2856163" cy="997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000"/>
              <a:buFont typeface="Arial"/>
              <a:buNone/>
              <a:defRPr sz="2666" b="0">
                <a:solidFill>
                  <a:srgbClr val="8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4"/>
          <p:cNvSpPr>
            <a:spLocks noGrp="1"/>
          </p:cNvSpPr>
          <p:nvPr>
            <p:ph type="pic" idx="2"/>
          </p:nvPr>
        </p:nvSpPr>
        <p:spPr>
          <a:xfrm>
            <a:off x="3810487" y="838201"/>
            <a:ext cx="7870470" cy="5500456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58823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rgbClr val="800000"/>
              </a:buClr>
              <a:buSzPts val="3200"/>
              <a:buFont typeface="Noto Sans Symbols"/>
              <a:buNone/>
              <a:defRPr sz="42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746"/>
              </a:spcBef>
              <a:spcAft>
                <a:spcPts val="0"/>
              </a:spcAft>
              <a:buClr>
                <a:srgbClr val="B6A964"/>
              </a:buClr>
              <a:buSzPts val="2800"/>
              <a:buFont typeface="Noto Sans Symbols"/>
              <a:buNone/>
              <a:defRPr sz="3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rgbClr val="953734"/>
              </a:buClr>
              <a:buSzPts val="2040"/>
              <a:buFont typeface="Noto Sans Symbols"/>
              <a:buNone/>
              <a:defRPr sz="31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rgbClr val="B6A964"/>
              </a:buClr>
              <a:buSzPts val="1900"/>
              <a:buFont typeface="Noto Sans Symbols"/>
              <a:buNone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04"/>
          <p:cNvSpPr txBox="1">
            <a:spLocks noGrp="1"/>
          </p:cNvSpPr>
          <p:nvPr>
            <p:ph type="body" idx="1"/>
          </p:nvPr>
        </p:nvSpPr>
        <p:spPr>
          <a:xfrm>
            <a:off x="609441" y="2133600"/>
            <a:ext cx="2852185" cy="424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304724" algn="l">
              <a:spcBef>
                <a:spcPts val="373"/>
              </a:spcBef>
              <a:spcAft>
                <a:spcPts val="0"/>
              </a:spcAft>
              <a:buSzPts val="1400"/>
              <a:buNone/>
              <a:defRPr sz="1866"/>
            </a:lvl1pPr>
            <a:lvl2pPr marL="1218895" lvl="1" indent="-304724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2pPr>
            <a:lvl3pPr marL="1828343" lvl="2" indent="-304724" algn="l">
              <a:spcBef>
                <a:spcPts val="267"/>
              </a:spcBef>
              <a:spcAft>
                <a:spcPts val="0"/>
              </a:spcAft>
              <a:buSzPts val="850"/>
              <a:buNone/>
              <a:defRPr sz="1333"/>
            </a:lvl3pPr>
            <a:lvl4pPr marL="2437790" lvl="3" indent="-304724" algn="l">
              <a:spcBef>
                <a:spcPts val="240"/>
              </a:spcBef>
              <a:spcAft>
                <a:spcPts val="0"/>
              </a:spcAft>
              <a:buSzPts val="855"/>
              <a:buNone/>
              <a:defRPr sz="1200"/>
            </a:lvl4pPr>
            <a:lvl5pPr marL="3047238" lvl="4" indent="-304724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5pPr>
            <a:lvl6pPr marL="3656686" lvl="5" indent="-304724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6pPr>
            <a:lvl7pPr marL="4266133" lvl="6" indent="-304724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7pPr>
            <a:lvl8pPr marL="4875581" lvl="7" indent="-304724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8pPr>
            <a:lvl9pPr marL="5485028" lvl="8" indent="-304724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75" name="Google Shape;75;p204"/>
          <p:cNvSpPr txBox="1">
            <a:spLocks noGrp="1"/>
          </p:cNvSpPr>
          <p:nvPr>
            <p:ph type="ftr" idx="11"/>
          </p:nvPr>
        </p:nvSpPr>
        <p:spPr>
          <a:xfrm>
            <a:off x="1241454" y="6594264"/>
            <a:ext cx="1003195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76" name="Google Shape;76;p204"/>
          <p:cNvSpPr txBox="1">
            <a:spLocks noGrp="1"/>
          </p:cNvSpPr>
          <p:nvPr>
            <p:ph type="sldNum" idx="12"/>
          </p:nvPr>
        </p:nvSpPr>
        <p:spPr>
          <a:xfrm>
            <a:off x="1" y="6603144"/>
            <a:ext cx="90413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855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5"/>
          <p:cNvSpPr txBox="1">
            <a:spLocks noGrp="1"/>
          </p:cNvSpPr>
          <p:nvPr>
            <p:ph type="title"/>
          </p:nvPr>
        </p:nvSpPr>
        <p:spPr>
          <a:xfrm>
            <a:off x="164249" y="15995"/>
            <a:ext cx="1187612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000"/>
              <a:buFont typeface="Arial"/>
              <a:buNone/>
              <a:defRPr>
                <a:solidFill>
                  <a:srgbClr val="8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5"/>
          <p:cNvSpPr txBox="1">
            <a:spLocks noGrp="1"/>
          </p:cNvSpPr>
          <p:nvPr>
            <p:ph type="body" idx="1"/>
          </p:nvPr>
        </p:nvSpPr>
        <p:spPr>
          <a:xfrm rot="5400000">
            <a:off x="3595904" y="-1501170"/>
            <a:ext cx="4997028" cy="1095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457086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1pPr>
            <a:lvl2pPr marL="1218895" lvl="1" indent="-457086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2pPr>
            <a:lvl3pPr marL="1828343" lvl="2" indent="-434231" algn="l">
              <a:spcBef>
                <a:spcPts val="480"/>
              </a:spcBef>
              <a:spcAft>
                <a:spcPts val="0"/>
              </a:spcAft>
              <a:buSzPts val="1530"/>
              <a:buChar char="▪"/>
              <a:defRPr/>
            </a:lvl3pPr>
            <a:lvl4pPr marL="2437790" lvl="3" indent="-449468" algn="l">
              <a:spcBef>
                <a:spcPts val="480"/>
              </a:spcBef>
              <a:spcAft>
                <a:spcPts val="0"/>
              </a:spcAft>
              <a:buSzPts val="1710"/>
              <a:buChar char="▪"/>
              <a:defRPr/>
            </a:lvl4pPr>
            <a:lvl5pPr marL="3047238" lvl="4" indent="-457086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656686" lvl="5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6pPr>
            <a:lvl7pPr marL="4266133" lvl="6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7pPr>
            <a:lvl8pPr marL="4875581" lvl="7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8pPr>
            <a:lvl9pPr marL="5485028" lvl="8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05"/>
          <p:cNvSpPr txBox="1">
            <a:spLocks noGrp="1"/>
          </p:cNvSpPr>
          <p:nvPr>
            <p:ph type="ftr" idx="11"/>
          </p:nvPr>
        </p:nvSpPr>
        <p:spPr>
          <a:xfrm>
            <a:off x="1241454" y="6594264"/>
            <a:ext cx="1003195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81" name="Google Shape;81;p205"/>
          <p:cNvSpPr txBox="1">
            <a:spLocks noGrp="1"/>
          </p:cNvSpPr>
          <p:nvPr>
            <p:ph type="sldNum" idx="12"/>
          </p:nvPr>
        </p:nvSpPr>
        <p:spPr>
          <a:xfrm>
            <a:off x="1" y="6603144"/>
            <a:ext cx="90413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0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3622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6"/>
          <p:cNvSpPr txBox="1">
            <a:spLocks noGrp="1"/>
          </p:cNvSpPr>
          <p:nvPr>
            <p:ph type="title"/>
          </p:nvPr>
        </p:nvSpPr>
        <p:spPr>
          <a:xfrm rot="5400000">
            <a:off x="7528211" y="2425828"/>
            <a:ext cx="5359860" cy="274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000"/>
              <a:buFont typeface="Arial"/>
              <a:buNone/>
              <a:defRPr>
                <a:solidFill>
                  <a:srgbClr val="8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6"/>
          <p:cNvSpPr txBox="1">
            <a:spLocks noGrp="1"/>
          </p:cNvSpPr>
          <p:nvPr>
            <p:ph type="body" idx="1"/>
          </p:nvPr>
        </p:nvSpPr>
        <p:spPr>
          <a:xfrm rot="5400000">
            <a:off x="1941667" y="-215083"/>
            <a:ext cx="5359860" cy="802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457086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1pPr>
            <a:lvl2pPr marL="1218895" lvl="1" indent="-457086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2pPr>
            <a:lvl3pPr marL="1828343" lvl="2" indent="-434231" algn="l">
              <a:spcBef>
                <a:spcPts val="480"/>
              </a:spcBef>
              <a:spcAft>
                <a:spcPts val="0"/>
              </a:spcAft>
              <a:buSzPts val="1530"/>
              <a:buChar char="▪"/>
              <a:defRPr/>
            </a:lvl3pPr>
            <a:lvl4pPr marL="2437790" lvl="3" indent="-449468" algn="l">
              <a:spcBef>
                <a:spcPts val="480"/>
              </a:spcBef>
              <a:spcAft>
                <a:spcPts val="0"/>
              </a:spcAft>
              <a:buSzPts val="1710"/>
              <a:buChar char="▪"/>
              <a:defRPr/>
            </a:lvl4pPr>
            <a:lvl5pPr marL="3047238" lvl="4" indent="-457086" algn="l"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656686" lvl="5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6pPr>
            <a:lvl7pPr marL="4266133" lvl="6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7pPr>
            <a:lvl8pPr marL="4875581" lvl="7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8pPr>
            <a:lvl9pPr marL="5485028" lvl="8" indent="-457086" algn="l">
              <a:spcBef>
                <a:spcPts val="48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06"/>
          <p:cNvSpPr txBox="1">
            <a:spLocks noGrp="1"/>
          </p:cNvSpPr>
          <p:nvPr>
            <p:ph type="ftr" idx="11"/>
          </p:nvPr>
        </p:nvSpPr>
        <p:spPr>
          <a:xfrm>
            <a:off x="1241454" y="6594264"/>
            <a:ext cx="1003195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86" name="Google Shape;86;p206"/>
          <p:cNvSpPr txBox="1">
            <a:spLocks noGrp="1"/>
          </p:cNvSpPr>
          <p:nvPr>
            <p:ph type="sldNum" idx="12"/>
          </p:nvPr>
        </p:nvSpPr>
        <p:spPr>
          <a:xfrm>
            <a:off x="1" y="6603144"/>
            <a:ext cx="90413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 b="0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39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212" y="274638"/>
            <a:ext cx="11582404" cy="639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212" y="990600"/>
            <a:ext cx="11582404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7012" y="6620974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i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5013" y="6620974"/>
            <a:ext cx="1143000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36C87F6-986D-49E6-AF40-1B3A1EE8064D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4037013" y="65288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1">
                <a:solidFill>
                  <a:srgbClr val="FFFFFF"/>
                </a:solidFill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/>
              <a:t>Statewide California Earthquake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60" r:id="rId7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 cap="none" baseline="0">
          <a:solidFill>
            <a:srgbClr val="9D171E"/>
          </a:solidFill>
          <a:latin typeface="Times" charset="0"/>
          <a:ea typeface="Times" charset="0"/>
          <a:cs typeface="Times" charset="0"/>
        </a:defRPr>
      </a:lvl1pPr>
    </p:titleStyle>
    <p:bodyStyle>
      <a:lvl1pPr marL="233363" indent="-225425" algn="l" defTabSz="914400" rtl="0" eaLnBrk="1" latinLnBrk="0" hangingPunct="1">
        <a:lnSpc>
          <a:spcPct val="100000"/>
        </a:lnSpc>
        <a:spcBef>
          <a:spcPts val="1800"/>
        </a:spcBef>
        <a:buClr>
          <a:schemeClr val="tx1"/>
        </a:buClr>
        <a:buSzPct val="90000"/>
        <a:buFont typeface="Arial" pitchFamily="34" charset="0"/>
        <a:buChar char="•"/>
        <a:tabLst/>
        <a:defRPr sz="28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1pPr>
      <a:lvl2pPr marL="403225" indent="-169863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SzPct val="80000"/>
        <a:buFont typeface="Arial" charset="0"/>
        <a:buChar char="•"/>
        <a:tabLst/>
        <a:defRPr sz="24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2pPr>
      <a:lvl3pPr marL="687388" indent="-185738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tabLst/>
        <a:defRPr sz="20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3pPr>
      <a:lvl4pPr marL="920750" indent="-1905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tabLst/>
        <a:defRPr sz="18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4pPr>
      <a:lvl5pPr marL="1147763" indent="-188913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tabLst/>
        <a:defRPr sz="1800" kern="1200">
          <a:solidFill>
            <a:sysClr val="windowText" lastClr="000000"/>
          </a:solidFill>
          <a:latin typeface="Arial" charset="0"/>
          <a:ea typeface="Arial" charset="0"/>
          <a:cs typeface="Arial" charset="0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9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C6095-FEB2-C749-815A-7AA6D70CA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9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172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492" y="473933"/>
            <a:ext cx="1135784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841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3669" y="6217623"/>
            <a:ext cx="731409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333">
                <a:solidFill>
                  <a:schemeClr val="lt2"/>
                </a:solidFill>
              </a:defRPr>
            </a:lvl1pPr>
            <a:lvl2pPr lvl="1" algn="r">
              <a:spcBef>
                <a:spcPts val="0"/>
              </a:spcBef>
              <a:buNone/>
              <a:defRPr sz="1333">
                <a:solidFill>
                  <a:schemeClr val="lt2"/>
                </a:solidFill>
              </a:defRPr>
            </a:lvl2pPr>
            <a:lvl3pPr lvl="2" algn="r">
              <a:spcBef>
                <a:spcPts val="0"/>
              </a:spcBef>
              <a:buNone/>
              <a:defRPr sz="1333">
                <a:solidFill>
                  <a:schemeClr val="lt2"/>
                </a:solidFill>
              </a:defRPr>
            </a:lvl3pPr>
            <a:lvl4pPr lvl="3" algn="r">
              <a:spcBef>
                <a:spcPts val="0"/>
              </a:spcBef>
              <a:buNone/>
              <a:defRPr sz="1333">
                <a:solidFill>
                  <a:schemeClr val="lt2"/>
                </a:solidFill>
              </a:defRPr>
            </a:lvl4pPr>
            <a:lvl5pPr lvl="4" algn="r">
              <a:spcBef>
                <a:spcPts val="0"/>
              </a:spcBef>
              <a:buNone/>
              <a:defRPr sz="1333">
                <a:solidFill>
                  <a:schemeClr val="lt2"/>
                </a:solidFill>
              </a:defRPr>
            </a:lvl5pPr>
            <a:lvl6pPr lvl="5" algn="r">
              <a:spcBef>
                <a:spcPts val="0"/>
              </a:spcBef>
              <a:buNone/>
              <a:defRPr sz="1333">
                <a:solidFill>
                  <a:schemeClr val="lt2"/>
                </a:solidFill>
              </a:defRPr>
            </a:lvl6pPr>
            <a:lvl7pPr lvl="6" algn="r">
              <a:spcBef>
                <a:spcPts val="0"/>
              </a:spcBef>
              <a:buNone/>
              <a:defRPr sz="1333">
                <a:solidFill>
                  <a:schemeClr val="lt2"/>
                </a:solidFill>
              </a:defRPr>
            </a:lvl7pPr>
            <a:lvl8pPr lvl="7" algn="r">
              <a:spcBef>
                <a:spcPts val="0"/>
              </a:spcBef>
              <a:buNone/>
              <a:defRPr sz="1333">
                <a:solidFill>
                  <a:schemeClr val="lt2"/>
                </a:solidFill>
              </a:defRPr>
            </a:lvl8pPr>
            <a:lvl9pPr lvl="8" algn="r">
              <a:spcBef>
                <a:spcPts val="0"/>
              </a:spcBef>
              <a:buNone/>
              <a:defRPr sz="1333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971703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3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303212" y="274638"/>
            <a:ext cx="115824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D171E"/>
              </a:buClr>
              <a:buSzPts val="5300"/>
              <a:buFont typeface="Times"/>
              <a:buNone/>
              <a:defRPr sz="5300" b="1" i="1" u="none" strike="noStrike" cap="none">
                <a:solidFill>
                  <a:srgbClr val="9D171E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303212" y="990600"/>
            <a:ext cx="11582404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t" anchorCtr="0">
            <a:normAutofit/>
          </a:bodyPr>
          <a:lstStyle>
            <a:lvl1pPr marL="457200" marR="0" lvl="0" indent="-422910" algn="l" rtl="0">
              <a:lnSpc>
                <a:spcPct val="100000"/>
              </a:lnSpc>
              <a:spcBef>
                <a:spcPts val="2160"/>
              </a:spcBef>
              <a:spcAft>
                <a:spcPts val="0"/>
              </a:spcAft>
              <a:buClr>
                <a:schemeClr val="dk1"/>
              </a:buClr>
              <a:buSzPts val="3060"/>
              <a:buFont typeface="Arial"/>
              <a:buChar char="•"/>
              <a:defRPr sz="3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320"/>
              <a:buFont typeface="Arial"/>
              <a:buChar char="•"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0519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036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036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512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512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512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512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52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dt" idx="10"/>
          </p:nvPr>
        </p:nvSpPr>
        <p:spPr>
          <a:xfrm>
            <a:off x="227013" y="6620975"/>
            <a:ext cx="1396259" cy="180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6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sldNum" idx="12"/>
          </p:nvPr>
        </p:nvSpPr>
        <p:spPr>
          <a:xfrm>
            <a:off x="10895013" y="6620975"/>
            <a:ext cx="1143000" cy="180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16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16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16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16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16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16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16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16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16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Google Shape;14;p31"/>
          <p:cNvSpPr txBox="1">
            <a:spLocks noGrp="1"/>
          </p:cNvSpPr>
          <p:nvPr>
            <p:ph type="ftr" idx="11"/>
          </p:nvPr>
        </p:nvSpPr>
        <p:spPr>
          <a:xfrm>
            <a:off x="4037013" y="652889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50" rIns="109725" bIns="54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6" b="1" i="1" u="none" strike="noStrike" cap="non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25080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3" r:id="rId3"/>
    <p:sldLayoutId id="2147483754" r:id="rId4"/>
    <p:sldLayoutId id="2147483755" r:id="rId5"/>
    <p:sldLayoutId id="2147483756" r:id="rId6"/>
    <p:sldLayoutId id="2147483757" r:id="rId7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29D37F-32C7-B6DB-645D-8036CBBA7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B71D4-D085-3DAD-FA64-CFCB24033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2BAE0-5FAF-EDE5-4DF9-7ED032AD8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1A8A9-4616-6975-38C5-1226B19E4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Statewide California Earthquake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66E04-6CCC-AC00-26FE-07B99B304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BB1D1-BB38-1942-AE50-4B248F9EE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0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hd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69"/>
          <p:cNvSpPr txBox="1"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22" name="Google Shape;1322;p169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3" name="Google Shape;1323;p169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4" name="Google Shape;1324;p169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1325" name="Google Shape;1325;p169"/>
          <p:cNvSpPr txBox="1">
            <a:spLocks noGrp="1"/>
          </p:cNvSpPr>
          <p:nvPr>
            <p:ph type="sldNum" idx="12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225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5"/>
          <p:cNvSpPr txBox="1">
            <a:spLocks noGrp="1"/>
          </p:cNvSpPr>
          <p:nvPr>
            <p:ph type="title"/>
          </p:nvPr>
        </p:nvSpPr>
        <p:spPr>
          <a:xfrm>
            <a:off x="164249" y="15995"/>
            <a:ext cx="1187612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5"/>
          <p:cNvSpPr txBox="1">
            <a:spLocks noGrp="1"/>
          </p:cNvSpPr>
          <p:nvPr>
            <p:ph type="body" idx="1"/>
          </p:nvPr>
        </p:nvSpPr>
        <p:spPr>
          <a:xfrm>
            <a:off x="614759" y="1479974"/>
            <a:ext cx="10959317" cy="499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800000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B6A964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5755" algn="l" rtl="0">
              <a:spcBef>
                <a:spcPts val="360"/>
              </a:spcBef>
              <a:spcAft>
                <a:spcPts val="0"/>
              </a:spcAft>
              <a:buClr>
                <a:srgbClr val="953734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5119" algn="l" rtl="0">
              <a:spcBef>
                <a:spcPts val="320"/>
              </a:spcBef>
              <a:spcAft>
                <a:spcPts val="0"/>
              </a:spcAft>
              <a:buClr>
                <a:srgbClr val="B6A964"/>
              </a:buClr>
              <a:buSzPts val="152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5"/>
          <p:cNvSpPr/>
          <p:nvPr/>
        </p:nvSpPr>
        <p:spPr>
          <a:xfrm>
            <a:off x="0" y="6560120"/>
            <a:ext cx="12188825" cy="305201"/>
          </a:xfrm>
          <a:prstGeom prst="rect">
            <a:avLst/>
          </a:prstGeom>
          <a:solidFill>
            <a:srgbClr val="B6A964"/>
          </a:solidFill>
          <a:ln>
            <a:noFill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25"/>
          <p:cNvSpPr txBox="1">
            <a:spLocks noGrp="1"/>
          </p:cNvSpPr>
          <p:nvPr>
            <p:ph type="ftr" idx="11"/>
          </p:nvPr>
        </p:nvSpPr>
        <p:spPr>
          <a:xfrm>
            <a:off x="1241454" y="6594264"/>
            <a:ext cx="1003195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Statewide California Earthquake Center</a:t>
            </a:r>
            <a:endParaRPr/>
          </a:p>
        </p:txBody>
      </p:sp>
      <p:sp>
        <p:nvSpPr>
          <p:cNvPr id="14" name="Google Shape;14;p125"/>
          <p:cNvSpPr txBox="1">
            <a:spLocks noGrp="1"/>
          </p:cNvSpPr>
          <p:nvPr>
            <p:ph type="sldNum" idx="12"/>
          </p:nvPr>
        </p:nvSpPr>
        <p:spPr>
          <a:xfrm>
            <a:off x="1" y="6603144"/>
            <a:ext cx="904135" cy="254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Google Shape;15;p125"/>
          <p:cNvCxnSpPr/>
          <p:nvPr/>
        </p:nvCxnSpPr>
        <p:spPr>
          <a:xfrm>
            <a:off x="303471" y="1068759"/>
            <a:ext cx="11579382" cy="15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" name="Google Shape;16;p125" descr="SCEC_Logo_Footer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657159" y="6599235"/>
            <a:ext cx="437601" cy="260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831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cec.org/software/ucv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5" Type="http://schemas.openxmlformats.org/officeDocument/2006/relationships/hyperlink" Target="https://g-c662a6.a78b8.36fe.data.globus.org/ucvm/v22_7/UCVM_Coverage_Regions_v22_7.kml" TargetMode="Externa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moho.scec.org/UCVM_web/web/viewer.ph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CECcode/ucvm.gi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4.png"/><Relationship Id="rId4" Type="http://schemas.openxmlformats.org/officeDocument/2006/relationships/hyperlink" Target="https://www.scec.org/publication/2067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nationalmap.gov/datasets/" TargetMode="External"/><Relationship Id="rId2" Type="http://schemas.openxmlformats.org/officeDocument/2006/relationships/hyperlink" Target="https://agupubs.onlinelibrary.wiley.com/doi/abs/10.1029/2018JB016260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ugir.library.cornell.edu/catalog/cugir-00909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212" y="1598458"/>
            <a:ext cx="11582399" cy="1600201"/>
          </a:xfrm>
        </p:spPr>
        <p:txBody>
          <a:bodyPr>
            <a:normAutofit/>
          </a:bodyPr>
          <a:lstStyle/>
          <a:p>
            <a:r>
              <a:rPr lang="en-US" dirty="0"/>
              <a:t>SCEC CVMs and the Unified Community Velocity Model (UCVM) Software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2" y="3886200"/>
            <a:ext cx="9753599" cy="114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Philip </a:t>
            </a:r>
            <a:r>
              <a:rPr lang="en-US" dirty="0" err="1"/>
              <a:t>Maechling</a:t>
            </a:r>
            <a:r>
              <a:rPr lang="en-US" dirty="0"/>
              <a:t> (maechlin@usc.edu)</a:t>
            </a:r>
          </a:p>
          <a:p>
            <a:r>
              <a:rPr lang="en-US" dirty="0"/>
              <a:t>Mei-Hui </a:t>
            </a:r>
            <a:r>
              <a:rPr lang="en-US" dirty="0" err="1"/>
              <a:t>Su</a:t>
            </a:r>
            <a:r>
              <a:rPr lang="en-US" dirty="0"/>
              <a:t> (</a:t>
            </a:r>
            <a:r>
              <a:rPr lang="en-US" dirty="0" err="1"/>
              <a:t>mei@usc.edu</a:t>
            </a:r>
            <a:r>
              <a:rPr lang="en-US" dirty="0"/>
              <a:t>)</a:t>
            </a:r>
          </a:p>
          <a:p>
            <a:r>
              <a:rPr lang="en-US" dirty="0"/>
              <a:t>12/05/2023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Statewide California Earthquake Center</a:t>
            </a:r>
          </a:p>
        </p:txBody>
      </p:sp>
    </p:spTree>
    <p:extLst>
      <p:ext uri="{BB962C8B-B14F-4D97-AF65-F5344CB8AC3E}">
        <p14:creationId xmlns:p14="http://schemas.microsoft.com/office/powerpoint/2010/main" val="2396351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10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65C32-4211-6C44-84DA-40EC01FA5FBA}"/>
              </a:ext>
            </a:extLst>
          </p:cNvPr>
          <p:cNvSpPr txBox="1"/>
          <p:nvPr/>
        </p:nvSpPr>
        <p:spPr>
          <a:xfrm>
            <a:off x="950912" y="1387475"/>
            <a:ext cx="1028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SCEC CVMs used in ground motion modeling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9D171E"/>
                </a:solidFill>
              </a:rPr>
              <a:t>General Types of SCEC CVMs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UCVM Software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5087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0" y="122238"/>
            <a:ext cx="11582404" cy="639762"/>
          </a:xfrm>
        </p:spPr>
        <p:txBody>
          <a:bodyPr>
            <a:normAutofit/>
          </a:bodyPr>
          <a:lstStyle/>
          <a:p>
            <a:r>
              <a:rPr lang="en-US" sz="3600" dirty="0"/>
              <a:t>Standard Questions about CVMs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11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65C32-4211-6C44-84DA-40EC01FA5FBA}"/>
              </a:ext>
            </a:extLst>
          </p:cNvPr>
          <p:cNvSpPr txBox="1"/>
          <p:nvPr/>
        </p:nvSpPr>
        <p:spPr>
          <a:xfrm>
            <a:off x="455612" y="619588"/>
            <a:ext cx="10287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Model Coverage Volume</a:t>
            </a:r>
          </a:p>
          <a:p>
            <a:pPr marL="342900" marR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What are the model’s dimensions and resolution ?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Is the Model for a flat region or does is include topography?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What is the default projection for model ?</a:t>
            </a:r>
          </a:p>
          <a:p>
            <a:pPr marR="0" algn="l">
              <a:spcBef>
                <a:spcPts val="0"/>
              </a:spcBef>
              <a:spcAft>
                <a:spcPts val="0"/>
              </a:spcAft>
            </a:pPr>
            <a:endParaRPr lang="en-US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Model Properties</a:t>
            </a:r>
          </a:p>
          <a:p>
            <a:pPr marL="342900" marR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What material properties does the model provide ? Are any of the properties scaled from one another (standard are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vp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, vs, and density) ? What is the preferred formulas for populating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vp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and density if the model is vs only ?</a:t>
            </a:r>
          </a:p>
          <a:p>
            <a:pPr marL="342900" marR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Does the model make any special considerations for geotechnical layer (top 350m or so?).</a:t>
            </a:r>
          </a:p>
          <a:p>
            <a:pPr marL="342900" marR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What is the minimum Vs in the model ?</a:t>
            </a:r>
          </a:p>
          <a:p>
            <a:pPr marL="342900" marR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How is the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moho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represented in </a:t>
            </a: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the 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model</a:t>
            </a:r>
          </a:p>
          <a:p>
            <a:pPr marR="0" algn="l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212121"/>
              </a:solidFill>
              <a:latin typeface="Calibri" panose="020F0502020204030204" pitchFamily="34" charset="0"/>
            </a:endParaRPr>
          </a:p>
          <a:p>
            <a:pPr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Model Access and Storage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Is there an existing way to query the model for a given point (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e.g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if the user has a given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lat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lon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/depth, how do they get material properties at that point)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What values does the model provide to indicate No Data, or out of defined region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Does the model provide a background model below max depth, or outside defined region?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Does the model provide 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interpolation (e.g. trilinear interpolation) when users query the model?</a:t>
            </a:r>
          </a:p>
          <a:p>
            <a:pPr marL="342900" marR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Where </a:t>
            </a: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are 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the existing model data files ?</a:t>
            </a:r>
          </a:p>
          <a:p>
            <a:pPr marL="342900" marR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Is there a publication describing the model?</a:t>
            </a:r>
            <a:endParaRPr lang="en-US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87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0" y="56052"/>
            <a:ext cx="11582404" cy="639762"/>
          </a:xfrm>
        </p:spPr>
        <p:txBody>
          <a:bodyPr>
            <a:normAutofit/>
          </a:bodyPr>
          <a:lstStyle/>
          <a:p>
            <a:r>
              <a:rPr lang="en-US" sz="3600" dirty="0"/>
              <a:t>General Types of SCEC CVM Types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12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65C32-4211-6C44-84DA-40EC01FA5FBA}"/>
              </a:ext>
            </a:extLst>
          </p:cNvPr>
          <p:cNvSpPr txBox="1"/>
          <p:nvPr/>
        </p:nvSpPr>
        <p:spPr>
          <a:xfrm>
            <a:off x="455612" y="606790"/>
            <a:ext cx="11277600" cy="613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1D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Hadley Kanamori, Northridge Region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Rule-based 3D SCEC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Unified Structure Representation 3D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Tomography Improved Models 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CVM-S4.26, CVM-S4.26-M01, CCA06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Simulation-Specific Tiled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CS-17.3, CS-18.8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Basin Models and Dense Array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 Basins stand-alone, Coachella Valley, Imperial Valley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Geological Models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         </a:t>
            </a:r>
            <a:r>
              <a:rPr lang="en-US" sz="1600" dirty="0" err="1"/>
              <a:t>CenCal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8.    Offshore Model from ocean bottoms sensors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ALBACORE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9.    Models with Modified Geotechnical Layer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Ely-Jordan Method, SVM Method, Vs30 Taper Method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3878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Modified Hadley-</a:t>
            </a:r>
            <a:r>
              <a:rPr lang="en-US" dirty="0" err="1"/>
              <a:t>Kanamori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Southern California 1D Model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1546547"/>
            <a:ext cx="3045143" cy="4350204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8EE281-464E-972E-379B-8C4CF148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175EC-1D68-3B6E-47E8-36A5C2F63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13</a:t>
            </a:fld>
            <a:endParaRPr lang="uk-UA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ED918D9B-40BE-8950-0208-B17F72EA0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10" y="1828800"/>
            <a:ext cx="4350205" cy="435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68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0" y="56052"/>
            <a:ext cx="11582404" cy="639762"/>
          </a:xfrm>
        </p:spPr>
        <p:txBody>
          <a:bodyPr>
            <a:normAutofit/>
          </a:bodyPr>
          <a:lstStyle/>
          <a:p>
            <a:r>
              <a:rPr lang="en-US" sz="3600" dirty="0"/>
              <a:t>General Types of SCEC CVM Types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14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65C32-4211-6C44-84DA-40EC01FA5FBA}"/>
              </a:ext>
            </a:extLst>
          </p:cNvPr>
          <p:cNvSpPr txBox="1"/>
          <p:nvPr/>
        </p:nvSpPr>
        <p:spPr>
          <a:xfrm>
            <a:off x="455612" y="606790"/>
            <a:ext cx="11277600" cy="613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1D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Hadley Kanamori, Northridge Region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Rule-based 3D SCEC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Unified Structure Representation 3D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Tomography Improved Models 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CVM-S4.26, CVM-S4.26-M01, CCA06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Simulation-Specific Tiled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CS-17.3, CS-18.8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Basin Models and Dense Array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 Basins stand-alone, Coachella Valley, Imperial Valley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Geological Models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         </a:t>
            </a:r>
            <a:r>
              <a:rPr lang="en-US" sz="1600" dirty="0" err="1"/>
              <a:t>CenCal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8.    Offshore Model from ocean bottoms sensors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ALBACORE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9.    Models with Modified Geotechnical Layer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Ely-Jordan Method, SVM Method, Vs30 Taper Method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9176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CVM-S4 (native </a:t>
            </a:r>
            <a:r>
              <a:rPr lang="en-US" dirty="0" err="1"/>
              <a:t>gtl,bkg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" y="1659516"/>
            <a:ext cx="5926709" cy="435020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0BA308-10A6-1B62-A73A-0CB205EA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AD35C-0737-93AA-0C4C-9C56A6C1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6095-FEB2-C749-815A-7AA6D70CA650}" type="slidenum">
              <a:rPr lang="en-US" smtClean="0"/>
              <a:t>15</a:t>
            </a:fld>
            <a:endParaRPr lang="en-US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268B31C-C418-8C4E-2C8A-F8F8E0A8C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2" y="1633539"/>
            <a:ext cx="5926709" cy="435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44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0" y="56052"/>
            <a:ext cx="11582404" cy="639762"/>
          </a:xfrm>
        </p:spPr>
        <p:txBody>
          <a:bodyPr>
            <a:normAutofit/>
          </a:bodyPr>
          <a:lstStyle/>
          <a:p>
            <a:r>
              <a:rPr lang="en-US" sz="3600" dirty="0"/>
              <a:t>General Types of SCEC CVM Types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16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65C32-4211-6C44-84DA-40EC01FA5FBA}"/>
              </a:ext>
            </a:extLst>
          </p:cNvPr>
          <p:cNvSpPr txBox="1"/>
          <p:nvPr/>
        </p:nvSpPr>
        <p:spPr>
          <a:xfrm>
            <a:off x="455612" y="606790"/>
            <a:ext cx="11277600" cy="613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1D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Hadley Kanamori, Northridge Region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Rule-based 3D SCEC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9D171E"/>
                </a:solidFill>
              </a:rPr>
              <a:t>Unified Structure Representation 3D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Tomography Improved Models 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CVM-S4.26, CVM-S4.26-M01, CCA06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Simulation-Specific Tiled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CS-17.3, CS-18.8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Basin Models and Dense Array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 Basins stand-alone, Coachella Valley, Imperial Valley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Geological Models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         </a:t>
            </a:r>
            <a:r>
              <a:rPr lang="en-US" sz="1600" dirty="0" err="1"/>
              <a:t>CenCal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8.    Offshore Model from ocean bottoms sensors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ALBACORE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9.    Models with Modified Geotechnical Layer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Ely-Jordan Method, SVM Method, Vs30 Taper Method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57841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2"/>
          <p:cNvSpPr txBox="1">
            <a:spLocks noChangeArrowheads="1"/>
          </p:cNvSpPr>
          <p:nvPr/>
        </p:nvSpPr>
        <p:spPr bwMode="auto">
          <a:xfrm>
            <a:off x="1903412" y="1"/>
            <a:ext cx="807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FFFF8B"/>
                </a:solidFill>
                <a:latin typeface="Times New Roman" charset="0"/>
              </a:rPr>
              <a:t>SCEC Unified Structural Representation (USR)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5561012" y="6172200"/>
            <a:ext cx="17526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361" y="516580"/>
            <a:ext cx="7106851" cy="5198421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74812" y="5638801"/>
            <a:ext cx="899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FFFF"/>
                </a:solidFill>
                <a:latin typeface="Times New Roman" charset="0"/>
                <a:cs typeface="Times" charset="0"/>
              </a:rPr>
              <a:t>• </a:t>
            </a:r>
            <a:r>
              <a:rPr lang="en-US" sz="1800" dirty="0">
                <a:solidFill>
                  <a:srgbClr val="FFFFFF"/>
                </a:solidFill>
                <a:latin typeface="Times New Roman" charset="0"/>
                <a:cs typeface="Times" charset="0"/>
              </a:rPr>
              <a:t>An object-oriented, 3D description of crust and upper mantle velocity and fault structure in southern California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FFFF"/>
                </a:solidFill>
                <a:latin typeface="Times New Roman" charset="0"/>
                <a:cs typeface="Times" charset="0"/>
              </a:rPr>
              <a:t>• </a:t>
            </a:r>
            <a:r>
              <a:rPr lang="en-US" sz="1800" dirty="0">
                <a:solidFill>
                  <a:srgbClr val="FFFFFF"/>
                </a:solidFill>
                <a:latin typeface="Times New Roman" charset="0"/>
                <a:cs typeface="Times" charset="0"/>
              </a:rPr>
              <a:t>The USR development workflow seeks to use the best available data and techniques to constrain velocity </a:t>
            </a:r>
            <a:r>
              <a:rPr lang="en-US" sz="1800" dirty="0" err="1">
                <a:solidFill>
                  <a:srgbClr val="FFFFFF"/>
                </a:solidFill>
                <a:latin typeface="Times New Roman" charset="0"/>
                <a:cs typeface="Times" charset="0"/>
              </a:rPr>
              <a:t>structurre</a:t>
            </a:r>
            <a:r>
              <a:rPr lang="en-US" sz="1800" dirty="0">
                <a:solidFill>
                  <a:srgbClr val="FFFFFF"/>
                </a:solidFill>
                <a:latin typeface="Times New Roman" charset="0"/>
                <a:cs typeface="Times" charset="0"/>
              </a:rPr>
              <a:t>, and to ensures internal consistency of model components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8609012" y="320040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6FF33"/>
                </a:solidFill>
              </a:rPr>
              <a:t>CVM-H</a:t>
            </a:r>
            <a:endParaRPr lang="en-US" sz="1400" dirty="0">
              <a:solidFill>
                <a:srgbClr val="66FF33"/>
              </a:solidFill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722812" y="312420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6FF33"/>
                </a:solidFill>
              </a:rPr>
              <a:t>CFM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C15446-95AC-080E-F85B-881A7E29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9AC99-9048-C1F9-D815-DA6BD923F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6095-FEB2-C749-815A-7AA6D70CA6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78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CVM-H 15.1 (native </a:t>
            </a:r>
            <a:r>
              <a:rPr lang="en-US" dirty="0" err="1"/>
              <a:t>gtl</a:t>
            </a:r>
            <a:r>
              <a:rPr lang="en-US" dirty="0"/>
              <a:t>, no </a:t>
            </a:r>
            <a:r>
              <a:rPr lang="en-US" dirty="0" err="1"/>
              <a:t>bkg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96" y="1834562"/>
            <a:ext cx="5926709" cy="435020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73CC6-C0A2-459A-C4D0-A8E956B53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94BFC-97FC-B312-D96A-1B913AE04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6095-FEB2-C749-815A-7AA6D70CA650}" type="slidenum">
              <a:rPr lang="en-US" smtClean="0"/>
              <a:t>18</a:t>
            </a:fld>
            <a:endParaRPr lang="en-US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E74E291D-C147-79D6-8D96-FB9050E94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160" y="2016537"/>
            <a:ext cx="5926709" cy="435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82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0" y="56052"/>
            <a:ext cx="11582404" cy="639762"/>
          </a:xfrm>
        </p:spPr>
        <p:txBody>
          <a:bodyPr>
            <a:normAutofit/>
          </a:bodyPr>
          <a:lstStyle/>
          <a:p>
            <a:r>
              <a:rPr lang="en-US" sz="3600" dirty="0"/>
              <a:t>General Types of SCEC CVM Types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19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65C32-4211-6C44-84DA-40EC01FA5FBA}"/>
              </a:ext>
            </a:extLst>
          </p:cNvPr>
          <p:cNvSpPr txBox="1"/>
          <p:nvPr/>
        </p:nvSpPr>
        <p:spPr>
          <a:xfrm>
            <a:off x="455612" y="606790"/>
            <a:ext cx="11277600" cy="613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1D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Hadley Kanamori, Northridge Region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Rule-based 3D SCEC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Unified Structure Representation 3D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9E1C1F"/>
                </a:solidFill>
              </a:rPr>
              <a:t>Tomography Improved Models 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CVM-S4.26, CVM-S4.26-M01, CCA06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Simulation-Specific Tiled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CS-17.3, CS-18.8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Basin Models and Dense Array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 Basins stand-alone, Coachella Valley, Imperial Valley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Geological Models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         </a:t>
            </a:r>
            <a:r>
              <a:rPr lang="en-US" sz="1600" dirty="0" err="1"/>
              <a:t>CenCal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8.    Offshore Model from ocean bottoms sensors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ALBACORE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9.    Models with Modified Geotechnical Layer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Ely-Jordan Method, SVM Method, Vs30 Taper Method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6743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65C32-4211-6C44-84DA-40EC01FA5FBA}"/>
              </a:ext>
            </a:extLst>
          </p:cNvPr>
          <p:cNvSpPr txBox="1"/>
          <p:nvPr/>
        </p:nvSpPr>
        <p:spPr>
          <a:xfrm>
            <a:off x="950912" y="1387475"/>
            <a:ext cx="1028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9D171E"/>
                </a:solidFill>
              </a:rPr>
              <a:t>SCEC CVMs used in ground motion modeling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General Types of SCEC CVMs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UCVM Software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591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CVM-S4.26 (no </a:t>
            </a:r>
            <a:r>
              <a:rPr lang="en-US" dirty="0" err="1"/>
              <a:t>gtl,no</a:t>
            </a:r>
            <a:r>
              <a:rPr lang="en-US" dirty="0"/>
              <a:t> </a:t>
            </a:r>
            <a:r>
              <a:rPr lang="en-US" dirty="0" err="1"/>
              <a:t>bkg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16" y="1252061"/>
            <a:ext cx="5926709" cy="4350205"/>
          </a:xfr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998568AD-D9F2-D626-3014-80D037852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060"/>
            <a:ext cx="5926709" cy="4350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152CA0-FAB4-0D0F-4D8D-9884E9CEFE2F}"/>
              </a:ext>
            </a:extLst>
          </p:cNvPr>
          <p:cNvSpPr txBox="1"/>
          <p:nvPr/>
        </p:nvSpPr>
        <p:spPr>
          <a:xfrm>
            <a:off x="683442" y="5727559"/>
            <a:ext cx="521046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Before - Tomography Starting Model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CBDD2-C88A-67DD-D41C-FECE29B05AA0}"/>
              </a:ext>
            </a:extLst>
          </p:cNvPr>
          <p:cNvSpPr txBox="1"/>
          <p:nvPr/>
        </p:nvSpPr>
        <p:spPr>
          <a:xfrm>
            <a:off x="6641488" y="5727561"/>
            <a:ext cx="524412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After – Tomography Improved Model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24D8B0-37E0-2049-06F5-B4F4C80FF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CD12B7C-C65D-15F4-AE46-32D4F16A4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8485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CVM-S4.26 (no </a:t>
            </a:r>
            <a:r>
              <a:rPr lang="en-US" dirty="0" err="1"/>
              <a:t>gtl</a:t>
            </a:r>
            <a:r>
              <a:rPr lang="en-US" dirty="0"/>
              <a:t>, no </a:t>
            </a:r>
            <a:r>
              <a:rPr lang="en-US" dirty="0" err="1"/>
              <a:t>bkg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2047223"/>
            <a:ext cx="5507693" cy="4042647"/>
          </a:xfr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9D347CB-0678-33E5-859B-C69FDBC97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0" y="2057400"/>
            <a:ext cx="5507693" cy="4042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99C0F0-09F2-D0CA-1E60-8EB36C5B7AA0}"/>
              </a:ext>
            </a:extLst>
          </p:cNvPr>
          <p:cNvSpPr txBox="1"/>
          <p:nvPr/>
        </p:nvSpPr>
        <p:spPr>
          <a:xfrm>
            <a:off x="582933" y="6093542"/>
            <a:ext cx="521046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Before - Tomography Starting Model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FBFC6-E1EB-1C11-43E7-F8258680966A}"/>
              </a:ext>
            </a:extLst>
          </p:cNvPr>
          <p:cNvSpPr txBox="1"/>
          <p:nvPr/>
        </p:nvSpPr>
        <p:spPr>
          <a:xfrm>
            <a:off x="6826692" y="6093542"/>
            <a:ext cx="524412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After – Tomography Improved Model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5E4BCA-A2A4-3FF2-E20C-95463B93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97540F-F606-F4B3-E6A3-56D5D9F4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6095-FEB2-C749-815A-7AA6D70CA6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47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0" y="56052"/>
            <a:ext cx="11582404" cy="639762"/>
          </a:xfrm>
        </p:spPr>
        <p:txBody>
          <a:bodyPr>
            <a:normAutofit/>
          </a:bodyPr>
          <a:lstStyle/>
          <a:p>
            <a:r>
              <a:rPr lang="en-US" sz="3600" dirty="0"/>
              <a:t>General Types of SCEC CVM Types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22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65C32-4211-6C44-84DA-40EC01FA5FBA}"/>
              </a:ext>
            </a:extLst>
          </p:cNvPr>
          <p:cNvSpPr txBox="1"/>
          <p:nvPr/>
        </p:nvSpPr>
        <p:spPr>
          <a:xfrm>
            <a:off x="455612" y="606790"/>
            <a:ext cx="11277600" cy="613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1D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Hadley Kanamori, Northridge Region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Rule-based 3D SCEC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Unified Structure Representation 3D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Tomography Improved Models 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CVM-S4.26, CVM-S4.26-M01, CCA06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9E1C1F"/>
                </a:solidFill>
              </a:rPr>
              <a:t>Simulation-Specific Tiled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CS-17.3, CS-18.8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Basin Models and Dense Array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 Basins stand-alone, Coachella Valley, Imperial Valley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Geological Models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         </a:t>
            </a:r>
            <a:r>
              <a:rPr lang="en-US" sz="1600" dirty="0" err="1"/>
              <a:t>CenCal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8.    Offshore Model from ocean bottoms sensors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ALBACORE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9.    Models with Modified Geotechnical Layer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Ely-Jordan Method, SVM Method, Vs30 Taper Method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2691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36712" y="357691"/>
            <a:ext cx="9144000" cy="76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itchFamily="-65" charset="-128"/>
              </a:rPr>
              <a:t>Combine Models using Tiling Method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03CBE-B6C3-DA48-A5C1-BD8F3D52D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D8671-F37E-804A-AFF7-38037B248F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4C80D79-1EE4-5048-AA14-77A68B0BBD47}"/>
              </a:ext>
            </a:extLst>
          </p:cNvPr>
          <p:cNvSpPr txBox="1">
            <a:spLocks noChangeArrowheads="1"/>
          </p:cNvSpPr>
          <p:nvPr/>
        </p:nvSpPr>
        <p:spPr>
          <a:xfrm>
            <a:off x="646113" y="5776913"/>
            <a:ext cx="10668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ＭＳ Ｐゴシック" pitchFamily="-65" charset="-128"/>
                <a:cs typeface="+mj-cs"/>
              </a:rPr>
              <a:t>UCVM queries each model in order and returns properties from first model that defines properties for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ＭＳ Ｐゴシック" pitchFamily="-65" charset="-128"/>
              </a:rPr>
              <a:t>a given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ＭＳ Ｐゴシック" pitchFamily="-65" charset="-128"/>
                <a:cs typeface="+mj-cs"/>
              </a:rPr>
              <a:t> point (e.g.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ＭＳ Ｐゴシック" pitchFamily="-65" charset="-128"/>
              </a:rPr>
              <a:t>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itchFamily="-65" charset="-128"/>
              </a:rPr>
              <a:t>Basin Mode, 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itchFamily="-65" charset="-128"/>
              </a:rPr>
              <a:t>1D)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ＭＳ Ｐゴシック" pitchFamily="-65" charset="-128"/>
              <a:cs typeface="+mj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DF0CCA-F9DA-D683-F66D-A78CB0A51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950B4EE-9299-6650-07F1-BB2E6521F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12" y="1298192"/>
            <a:ext cx="4167115" cy="146095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107AAEF-59C3-F421-3E53-AED66E5DC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138" y="2560041"/>
            <a:ext cx="4365772" cy="1509318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2F60C077-50BE-0566-65F6-FB2D94E73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12" y="3853438"/>
            <a:ext cx="4533960" cy="1460949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7D390763-B750-4E48-8DBF-A53362709E6F}"/>
              </a:ext>
            </a:extLst>
          </p:cNvPr>
          <p:cNvSpPr/>
          <p:nvPr/>
        </p:nvSpPr>
        <p:spPr>
          <a:xfrm>
            <a:off x="5561012" y="1447800"/>
            <a:ext cx="838200" cy="37338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3816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36712" y="357691"/>
            <a:ext cx="9144000" cy="76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itchFamily="-65" charset="-128"/>
              </a:rPr>
              <a:t>Example of Regional Model constructed by Tiling Models </a:t>
            </a:r>
            <a:b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itchFamily="-65" charset="-128"/>
              </a:rPr>
            </a:b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itchFamily="-65" charset="-128"/>
              </a:rPr>
              <a:t>(0 depth (left), 1k depth (right))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"/>
          <a:stretch/>
        </p:blipFill>
        <p:spPr>
          <a:xfrm>
            <a:off x="1636712" y="1447800"/>
            <a:ext cx="4686300" cy="445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2" y="1447800"/>
            <a:ext cx="4457700" cy="4457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03CBE-B6C3-DA48-A5C1-BD8F3D52D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D8671-F37E-804A-AFF7-38037B248F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4C80D79-1EE4-5048-AA14-77A68B0BBD47}"/>
              </a:ext>
            </a:extLst>
          </p:cNvPr>
          <p:cNvSpPr txBox="1">
            <a:spLocks noChangeArrowheads="1"/>
          </p:cNvSpPr>
          <p:nvPr/>
        </p:nvSpPr>
        <p:spPr>
          <a:xfrm>
            <a:off x="646113" y="5776913"/>
            <a:ext cx="10668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ＭＳ Ｐゴシック" pitchFamily="-65" charset="-128"/>
                <a:cs typeface="+mj-cs"/>
              </a:rPr>
              <a:t>UCVM queries each model in order and returns properties from first model that defines properties for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ＭＳ Ｐゴシック" pitchFamily="-65" charset="-128"/>
              </a:rPr>
              <a:t>a given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ＭＳ Ｐゴシック" pitchFamily="-65" charset="-128"/>
                <a:cs typeface="+mj-cs"/>
              </a:rPr>
              <a:t> point (e.g.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ＭＳ Ｐゴシック" pitchFamily="-65" charset="-128"/>
              </a:rPr>
              <a:t> </a:t>
            </a:r>
            <a:r>
              <a:rPr lang="en-US" sz="20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itchFamily="-65" charset="-128"/>
              </a:rPr>
              <a:t>CelCal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itchFamily="-65" charset="-128"/>
              </a:rPr>
              <a:t>,CCA06,CVM-S4.26M01,1D)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ＭＳ Ｐゴシック" pitchFamily="-65" charset="-128"/>
              <a:cs typeface="+mj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DF0CCA-F9DA-D683-F66D-A78CB0A51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</p:spTree>
    <p:extLst>
      <p:ext uri="{BB962C8B-B14F-4D97-AF65-F5344CB8AC3E}">
        <p14:creationId xmlns:p14="http://schemas.microsoft.com/office/powerpoint/2010/main" val="88656973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415491" y="1853210"/>
            <a:ext cx="3743025" cy="4238096"/>
          </a:xfrm>
          <a:prstGeom prst="rect">
            <a:avLst/>
          </a:prstGeom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buChar char="-"/>
            </a:pPr>
            <a:r>
              <a:rPr lang="en"/>
              <a:t>6960 x 3200 x 288 cells</a:t>
            </a:r>
            <a:br>
              <a:rPr lang="en"/>
            </a:br>
            <a:r>
              <a:rPr lang="en"/>
              <a:t>(6.4 billion cells)</a:t>
            </a:r>
            <a:endParaRPr/>
          </a:p>
          <a:p>
            <a:pPr>
              <a:buChar char="-"/>
            </a:pPr>
            <a:r>
              <a:rPr lang="en"/>
              <a:t>175m x 175m x 175m resolution</a:t>
            </a:r>
            <a:endParaRPr/>
          </a:p>
          <a:p>
            <a:pPr>
              <a:buChar char="-"/>
            </a:pPr>
            <a:r>
              <a:rPr lang="en"/>
              <a:t>origin at S corner at</a:t>
            </a:r>
            <a:br>
              <a:rPr lang="en"/>
            </a:br>
            <a:r>
              <a:rPr lang="en"/>
              <a:t>548969, 3459243, 0</a:t>
            </a:r>
            <a:br>
              <a:rPr lang="en"/>
            </a:br>
            <a:r>
              <a:rPr lang="en"/>
              <a:t>(UTM Z11, WGS84)</a:t>
            </a:r>
            <a:endParaRPr/>
          </a:p>
          <a:p>
            <a:pPr>
              <a:buChar char="-"/>
            </a:pPr>
            <a:r>
              <a:rPr lang="en"/>
              <a:t>Regular grid in UTM space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03212" y="533400"/>
            <a:ext cx="3743025" cy="1007338"/>
          </a:xfrm>
          <a:prstGeom prst="rect">
            <a:avLst/>
          </a:prstGeom>
        </p:spPr>
        <p:txBody>
          <a:bodyPr spcFirstLastPara="1" wrap="square" lIns="121868" tIns="121868" rIns="121868" bIns="121868" anchor="b" anchorCtr="0">
            <a:noAutofit/>
          </a:bodyPr>
          <a:lstStyle/>
          <a:p>
            <a:r>
              <a:rPr lang="en" sz="2400" dirty="0" err="1"/>
              <a:t>CyberShake</a:t>
            </a:r>
            <a:r>
              <a:rPr lang="en" sz="2400" dirty="0"/>
              <a:t> Study CS17.3 mesh (cca06, bay area, cvm-s4.26.m01)</a:t>
            </a:r>
            <a:endParaRPr sz="2400" dirty="0"/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1663" y="204040"/>
            <a:ext cx="7624014" cy="56163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2F8D64-E56E-08DE-5478-3661A0B89D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21653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0" y="56052"/>
            <a:ext cx="11582404" cy="639762"/>
          </a:xfrm>
        </p:spPr>
        <p:txBody>
          <a:bodyPr>
            <a:normAutofit/>
          </a:bodyPr>
          <a:lstStyle/>
          <a:p>
            <a:r>
              <a:rPr lang="en-US" sz="3600" dirty="0"/>
              <a:t>General Types of SCEC CVM Types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26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65C32-4211-6C44-84DA-40EC01FA5FBA}"/>
              </a:ext>
            </a:extLst>
          </p:cNvPr>
          <p:cNvSpPr txBox="1"/>
          <p:nvPr/>
        </p:nvSpPr>
        <p:spPr>
          <a:xfrm>
            <a:off x="455612" y="606790"/>
            <a:ext cx="11277600" cy="613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1D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Hadley Kanamori, Northridge Region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Rule-based 3D SCEC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Unified Structure Representation 3D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Tomography Improved Models 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CVM-S4.26, CVM-S4.26-M01, CCA06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Simulation-Specific Tiled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CS-17.3, CS-18.8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9D171E"/>
                </a:solidFill>
              </a:rPr>
              <a:t>Basin Models and Dense Array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 Basins stand-alone, Coachella Valley, Imperial Valley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Geological Models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         </a:t>
            </a:r>
            <a:r>
              <a:rPr lang="en-US" sz="1600" dirty="0" err="1"/>
              <a:t>CenCal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8.    Offshore Model from ocean bottoms sensors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ALBACORE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9.    Models with Modified Geotechnical Layer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Ely-Jordan Method, SVM Method, Vs30 Taper Method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7223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CVM-H Basin Models (max depth ~10km) Standalone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27</a:t>
            </a:fld>
            <a:endParaRPr lang="uk-UA" dirty="0"/>
          </a:p>
        </p:txBody>
      </p:sp>
      <p:pic>
        <p:nvPicPr>
          <p:cNvPr id="7" name="Picture 6" descr="A map with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ABDD68AF-7721-E157-4232-5050A376B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"/>
          <a:stretch/>
        </p:blipFill>
        <p:spPr>
          <a:xfrm>
            <a:off x="150687" y="1343026"/>
            <a:ext cx="11887450" cy="49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53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Dense Array Models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28</a:t>
            </a:fld>
            <a:endParaRPr lang="uk-UA" dirty="0"/>
          </a:p>
        </p:txBody>
      </p:sp>
      <p:pic>
        <p:nvPicPr>
          <p:cNvPr id="11" name="Picture 10" descr="A map of a region&#10;&#10;Description automatically generated with medium confidence">
            <a:extLst>
              <a:ext uri="{FF2B5EF4-FFF2-40B4-BE49-F238E27FC236}">
                <a16:creationId xmlns:a16="http://schemas.microsoft.com/office/drawing/2014/main" id="{4CF8905E-F439-E17F-C721-8DEDF16A8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12" y="3714970"/>
            <a:ext cx="2667000" cy="2667000"/>
          </a:xfrm>
          <a:prstGeom prst="rect">
            <a:avLst/>
          </a:prstGeom>
        </p:spPr>
      </p:pic>
      <p:pic>
        <p:nvPicPr>
          <p:cNvPr id="13" name="Picture 1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B49C6E5-D9F3-E83D-4523-12002CD02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61" y="3642247"/>
            <a:ext cx="2971800" cy="2971800"/>
          </a:xfrm>
          <a:prstGeom prst="rect">
            <a:avLst/>
          </a:prstGeom>
        </p:spPr>
      </p:pic>
      <p:pic>
        <p:nvPicPr>
          <p:cNvPr id="15" name="Picture 14" descr="A red map with a blue hexagon&#10;&#10;Description automatically generated">
            <a:extLst>
              <a:ext uri="{FF2B5EF4-FFF2-40B4-BE49-F238E27FC236}">
                <a16:creationId xmlns:a16="http://schemas.microsoft.com/office/drawing/2014/main" id="{D35E1AC6-F751-989D-A29D-DFABDCC42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914400"/>
            <a:ext cx="6551612" cy="2653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15CAFD-A72C-D7FD-B327-3C307AC019D6}"/>
              </a:ext>
            </a:extLst>
          </p:cNvPr>
          <p:cNvSpPr txBox="1"/>
          <p:nvPr/>
        </p:nvSpPr>
        <p:spPr>
          <a:xfrm>
            <a:off x="651874" y="4572000"/>
            <a:ext cx="4530664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Includes: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Coachella Valley Velocity Model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Imperial Valley Velocity Model</a:t>
            </a:r>
          </a:p>
        </p:txBody>
      </p:sp>
    </p:spTree>
    <p:extLst>
      <p:ext uri="{BB962C8B-B14F-4D97-AF65-F5344CB8AC3E}">
        <p14:creationId xmlns:p14="http://schemas.microsoft.com/office/powerpoint/2010/main" val="3035006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0" y="56052"/>
            <a:ext cx="11582404" cy="639762"/>
          </a:xfrm>
        </p:spPr>
        <p:txBody>
          <a:bodyPr>
            <a:normAutofit/>
          </a:bodyPr>
          <a:lstStyle/>
          <a:p>
            <a:r>
              <a:rPr lang="en-US" sz="3600" dirty="0"/>
              <a:t>General Types of SCEC CVM Types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29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65C32-4211-6C44-84DA-40EC01FA5FBA}"/>
              </a:ext>
            </a:extLst>
          </p:cNvPr>
          <p:cNvSpPr txBox="1"/>
          <p:nvPr/>
        </p:nvSpPr>
        <p:spPr>
          <a:xfrm>
            <a:off x="455612" y="606790"/>
            <a:ext cx="11277600" cy="613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1D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Hadley Kanamori, Northridge Region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Rule-based 3D SCEC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Unified Structure Representation 3D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Tomography Improved Models 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CVM-S4.26, CVM-S4.26-M01, CCA06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Simulation-Specific Tiled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CS-17.3, CS-18.8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Basin Models and Dense Array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 Basins stand-alone, Coachella Valley, Imperial Valley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9D171E"/>
                </a:solidFill>
              </a:rPr>
              <a:t>Geological Models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         </a:t>
            </a:r>
            <a:r>
              <a:rPr lang="en-US" sz="1600" dirty="0" err="1"/>
              <a:t>CenCal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8.    Offshore Model from ocean bottoms sensors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ALBACORE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9.    Models with Modified Geotechnical Layer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Ely-Jordan Method, SVM Method, Vs30 Taper Method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5484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" name="Google Shape;3266;p62"/>
          <p:cNvSpPr txBox="1"/>
          <p:nvPr/>
        </p:nvSpPr>
        <p:spPr>
          <a:xfrm>
            <a:off x="457081" y="1311501"/>
            <a:ext cx="11274662" cy="452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10" tIns="45555" rIns="91110" bIns="45555" anchor="t" anchorCtr="0">
            <a:spAutoFit/>
          </a:bodyPr>
          <a:lstStyle/>
          <a:p>
            <a:pPr defTabSz="1218895">
              <a:buClr>
                <a:srgbClr val="000000"/>
              </a:buClr>
            </a:pPr>
            <a:r>
              <a:rPr lang="en-US" sz="2399" kern="0" dirty="0">
                <a:solidFill>
                  <a:srgbClr val="9D171E"/>
                </a:solidFill>
                <a:latin typeface="Calibri"/>
                <a:ea typeface="Calibri"/>
                <a:cs typeface="Calibri"/>
                <a:sym typeface="Calibri"/>
              </a:rPr>
              <a:t>Existing California Seismic velocity models: </a:t>
            </a:r>
            <a:endParaRPr sz="1866" kern="0" dirty="0">
              <a:solidFill>
                <a:srgbClr val="9D171E"/>
              </a:solidFill>
              <a:latin typeface="Arial"/>
              <a:cs typeface="Arial"/>
              <a:sym typeface="Arial"/>
            </a:endParaRPr>
          </a:p>
          <a:p>
            <a:pPr marL="800014" lvl="1" indent="-342814" defTabSz="1218895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399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 delivered in a variety of formats (on regular grids, rule-based software, custom software interfaces) </a:t>
            </a:r>
            <a:endParaRPr sz="186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800014" lvl="1" indent="-342814" defTabSz="1218895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399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may use different projections:</a:t>
            </a:r>
            <a:endParaRPr sz="186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800014" lvl="1" indent="-342814" defTabSz="1218895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399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may provide their own query interface.</a:t>
            </a:r>
            <a:endParaRPr sz="186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8895">
              <a:buClr>
                <a:srgbClr val="000000"/>
              </a:buClr>
            </a:pPr>
            <a:endParaRPr sz="2399" kern="0" dirty="0">
              <a:solidFill>
                <a:srgbClr val="9D171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218895">
              <a:buClr>
                <a:srgbClr val="000000"/>
              </a:buClr>
            </a:pPr>
            <a:r>
              <a:rPr lang="en-US" sz="2399" kern="0" dirty="0">
                <a:solidFill>
                  <a:srgbClr val="9D171E"/>
                </a:solidFill>
                <a:latin typeface="Calibri"/>
                <a:ea typeface="Calibri"/>
                <a:cs typeface="Calibri"/>
                <a:sym typeface="Calibri"/>
              </a:rPr>
              <a:t>Examples include:</a:t>
            </a:r>
            <a:endParaRPr sz="1866" kern="0" dirty="0">
              <a:solidFill>
                <a:srgbClr val="9D171E"/>
              </a:solidFill>
              <a:latin typeface="Arial"/>
              <a:cs typeface="Arial"/>
              <a:sym typeface="Arial"/>
            </a:endParaRPr>
          </a:p>
          <a:p>
            <a:pPr marL="800014" lvl="1" indent="-342814" defTabSz="1218895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399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CVM-S4 – provides </a:t>
            </a:r>
            <a:r>
              <a:rPr lang="en-US" sz="2399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btest</a:t>
            </a:r>
            <a:r>
              <a:rPr lang="en-US" sz="2399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-in (Fortran) software interface</a:t>
            </a:r>
            <a:endParaRPr sz="186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800014" lvl="1" indent="-342814" defTabSz="1218895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399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CVM-H  - provides </a:t>
            </a:r>
            <a:r>
              <a:rPr lang="en-US" sz="2399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vx</a:t>
            </a:r>
            <a:r>
              <a:rPr lang="en-US" sz="2399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399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vx</a:t>
            </a:r>
            <a:r>
              <a:rPr lang="en-US" sz="2399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-lite (C-language) software interface</a:t>
            </a:r>
            <a:endParaRPr sz="186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800014" lvl="1" indent="-342814" defTabSz="1218895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399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CCA06 - provides properties defined on 500m regular mesh</a:t>
            </a:r>
            <a:endParaRPr sz="186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800014" lvl="1" indent="-342814" defTabSz="1218895"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399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CenCal</a:t>
            </a:r>
            <a:r>
              <a:rPr lang="en-US" sz="2399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(USGS Bay Area Model) – provides properties defined in high and low resolution </a:t>
            </a:r>
            <a:r>
              <a:rPr lang="en-US" sz="2399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etree</a:t>
            </a:r>
            <a:r>
              <a:rPr lang="en-US" sz="2399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structures.</a:t>
            </a:r>
          </a:p>
        </p:txBody>
      </p:sp>
      <p:sp>
        <p:nvSpPr>
          <p:cNvPr id="3267" name="Google Shape;3267;p62"/>
          <p:cNvSpPr txBox="1">
            <a:spLocks noGrp="1"/>
          </p:cNvSpPr>
          <p:nvPr>
            <p:ph type="title"/>
          </p:nvPr>
        </p:nvSpPr>
        <p:spPr>
          <a:xfrm>
            <a:off x="1980684" y="83836"/>
            <a:ext cx="8227457" cy="114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ctr" anchorCtr="0">
            <a:normAutofit/>
          </a:bodyPr>
          <a:lstStyle/>
          <a:p>
            <a:pPr>
              <a:buSzPts val="3300"/>
            </a:pPr>
            <a:r>
              <a:rPr lang="en-US" dirty="0">
                <a:solidFill>
                  <a:srgbClr val="9D171E"/>
                </a:solidFill>
              </a:rPr>
              <a:t>SCEC Seismic Velocity Models</a:t>
            </a:r>
            <a:endParaRPr dirty="0">
              <a:solidFill>
                <a:srgbClr val="9D171E"/>
              </a:solidFill>
            </a:endParaRPr>
          </a:p>
        </p:txBody>
      </p:sp>
      <p:sp>
        <p:nvSpPr>
          <p:cNvPr id="3268" name="Google Shape;3268;p62"/>
          <p:cNvSpPr txBox="1">
            <a:spLocks noGrp="1"/>
          </p:cNvSpPr>
          <p:nvPr>
            <p:ph type="ftr" idx="11"/>
          </p:nvPr>
        </p:nvSpPr>
        <p:spPr>
          <a:xfrm>
            <a:off x="4164515" y="6355590"/>
            <a:ext cx="3859795" cy="36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defTabSz="1218895">
              <a:buClr>
                <a:srgbClr val="000000"/>
              </a:buClr>
            </a:pPr>
            <a:r>
              <a:rPr lang="en-US" kern="0"/>
              <a:t>Statewide California Earthquake Center</a:t>
            </a:r>
            <a:endParaRPr kern="0"/>
          </a:p>
        </p:txBody>
      </p:sp>
      <p:sp>
        <p:nvSpPr>
          <p:cNvPr id="3269" name="Google Shape;3269;p62"/>
          <p:cNvSpPr txBox="1">
            <a:spLocks noGrp="1"/>
          </p:cNvSpPr>
          <p:nvPr>
            <p:ph type="sldNum" idx="12"/>
          </p:nvPr>
        </p:nvSpPr>
        <p:spPr>
          <a:xfrm>
            <a:off x="8735325" y="6355590"/>
            <a:ext cx="2844059" cy="36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defTabSz="1218895">
              <a:buClr>
                <a:srgbClr val="000000"/>
              </a:buClr>
            </a:pPr>
            <a:fld id="{00000000-1234-1234-1234-123412341234}" type="slidenum">
              <a:rPr lang="en-US" kern="0"/>
              <a:pPr defTabSz="1218895">
                <a:buClr>
                  <a:srgbClr val="000000"/>
                </a:buClr>
              </a:pPr>
              <a:t>3</a:t>
            </a:fld>
            <a:endParaRPr ker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diagram, surface chart&#10;&#10;Description automatically generated">
            <a:extLst>
              <a:ext uri="{FF2B5EF4-FFF2-40B4-BE49-F238E27FC236}">
                <a16:creationId xmlns:a16="http://schemas.microsoft.com/office/drawing/2014/main" id="{99FA720A-5E91-305F-7FC4-2A421A9BA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60" y="381000"/>
            <a:ext cx="4349139" cy="2189115"/>
          </a:xfrm>
          <a:prstGeom prst="rect">
            <a:avLst/>
          </a:prstGeom>
        </p:spPr>
      </p:pic>
      <p:pic>
        <p:nvPicPr>
          <p:cNvPr id="9" name="Picture 8" descr="A map of the san francisco bay area&#10;&#10;Description automatically generated">
            <a:extLst>
              <a:ext uri="{FF2B5EF4-FFF2-40B4-BE49-F238E27FC236}">
                <a16:creationId xmlns:a16="http://schemas.microsoft.com/office/drawing/2014/main" id="{C4D0ACD9-983C-2C0F-6857-99F9334E0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12" y="2209800"/>
            <a:ext cx="3581400" cy="3946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B40DD8-E8A1-AD82-8C3E-6976E1E1347D}"/>
              </a:ext>
            </a:extLst>
          </p:cNvPr>
          <p:cNvSpPr txBox="1"/>
          <p:nvPr/>
        </p:nvSpPr>
        <p:spPr>
          <a:xfrm>
            <a:off x="423522" y="1113215"/>
            <a:ext cx="31327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USGS </a:t>
            </a:r>
            <a:r>
              <a:rPr lang="en-US" sz="2400" dirty="0" err="1"/>
              <a:t>CenCal</a:t>
            </a:r>
            <a:r>
              <a:rPr lang="en-US" sz="2400" dirty="0"/>
              <a:t> 0.8.3 (and more recent SF Bay Area Model and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National Crustal Model) identify geological regions and associate Seismic Velocity Properties to each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13" name="Picture 12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17F94F6B-63F7-8BD7-E564-BAFAE5689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47" y="2892638"/>
            <a:ext cx="2774348" cy="300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10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0" y="56052"/>
            <a:ext cx="11582404" cy="639762"/>
          </a:xfrm>
        </p:spPr>
        <p:txBody>
          <a:bodyPr>
            <a:normAutofit/>
          </a:bodyPr>
          <a:lstStyle/>
          <a:p>
            <a:r>
              <a:rPr lang="en-US" sz="3600" dirty="0"/>
              <a:t>General Types of SCEC CVM Types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31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65C32-4211-6C44-84DA-40EC01FA5FBA}"/>
              </a:ext>
            </a:extLst>
          </p:cNvPr>
          <p:cNvSpPr txBox="1"/>
          <p:nvPr/>
        </p:nvSpPr>
        <p:spPr>
          <a:xfrm>
            <a:off x="455612" y="606790"/>
            <a:ext cx="11277600" cy="613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1D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Hadley Kanamori, Northridge Region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Rule-based 3D SCEC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Unified Structure Representation 3D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Tomography Improved Models 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CVM-S4.26, CVM-S4.26-M01, CCA06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Simulation-Specific Tiled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CS-17.3, CS-18.8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Basin Models and Dense Array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 Basins stand-alone, Coachella Valley, Imperial Valley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Geological Models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         </a:t>
            </a:r>
            <a:r>
              <a:rPr lang="en-US" sz="1600" dirty="0" err="1"/>
              <a:t>CenCal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9D171E"/>
                </a:solidFill>
              </a:rPr>
              <a:t>8.    Offshore Model from ocean bottoms sensors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ALBACORE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9.    Models with Modified Geotechnical Layer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Ely-Jordan Method, SVM Method, Vs30 Taper Method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8171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ALBACORE Off-shore model from Ocean Bottom Sensors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32</a:t>
            </a:fld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89C63-5C95-2D99-98AE-0AAE38F3F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67" t="17242" r="2752"/>
          <a:stretch/>
        </p:blipFill>
        <p:spPr>
          <a:xfrm>
            <a:off x="36084" y="1299320"/>
            <a:ext cx="5556922" cy="4732252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AF4A0206-24D0-43C8-827A-A40390210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844" y="832468"/>
            <a:ext cx="5715004" cy="571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06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0" y="56052"/>
            <a:ext cx="11582404" cy="639762"/>
          </a:xfrm>
        </p:spPr>
        <p:txBody>
          <a:bodyPr>
            <a:normAutofit/>
          </a:bodyPr>
          <a:lstStyle/>
          <a:p>
            <a:r>
              <a:rPr lang="en-US" sz="3600" dirty="0"/>
              <a:t>General Types of SCEC CVM Types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33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65C32-4211-6C44-84DA-40EC01FA5FBA}"/>
              </a:ext>
            </a:extLst>
          </p:cNvPr>
          <p:cNvSpPr txBox="1"/>
          <p:nvPr/>
        </p:nvSpPr>
        <p:spPr>
          <a:xfrm>
            <a:off x="455612" y="606790"/>
            <a:ext cx="11277600" cy="613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1D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Hadley Kanamori, Northridge Region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Rule-based 3D SCEC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Unified Structure Representation 3D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Tomography Improved Models 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CVM-S4.26, CVM-S4.26-M01, CCA06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Simulation-Specific Tiled Models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CS-17.3, CS-18.8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Basin Models and Dense Array Model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CVM-H Basins stand-alone, Coachella Valley, Imperial Valley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1600" dirty="0"/>
              <a:t>Geological Models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         </a:t>
            </a:r>
            <a:r>
              <a:rPr lang="en-US" sz="1600" dirty="0" err="1"/>
              <a:t>CenCal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8.    Offshore Model from ocean bottoms sensors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ALBACORE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9D171E"/>
                </a:solidFill>
              </a:rPr>
              <a:t>9.    Models with Modified Geotechnical Layer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Ely-Jordan Method, SVM Method, Vs30 Taper Method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1234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84669" y="165982"/>
            <a:ext cx="10515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SCEC Developed techniques to add (or restore) low Vs near surface values by using Vs30 at surface merged into model in top 1000m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4" name="Picture 13" descr="A map of a large area&#10;&#10;Description automatically generated with medium confidence">
            <a:extLst>
              <a:ext uri="{FF2B5EF4-FFF2-40B4-BE49-F238E27FC236}">
                <a16:creationId xmlns:a16="http://schemas.microsoft.com/office/drawing/2014/main" id="{769DC1C4-DB14-5450-D942-4562E21EA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86"/>
          <a:stretch/>
        </p:blipFill>
        <p:spPr>
          <a:xfrm>
            <a:off x="207884" y="1683523"/>
            <a:ext cx="3956631" cy="378744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433C02-AF57-BBEE-1C9B-3AA1F3956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Statewide California Earthquake Center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FC251A-E315-38E0-D2C5-4C3652E8F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808C20BD-52CC-0940-1F05-DE990CE2C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12" y="1432366"/>
            <a:ext cx="3225271" cy="4038600"/>
          </a:xfrm>
          <a:prstGeom prst="rect">
            <a:avLst/>
          </a:prstGeom>
        </p:spPr>
      </p:pic>
      <p:pic>
        <p:nvPicPr>
          <p:cNvPr id="8" name="Picture 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5A0D040-718F-2C01-7DF9-6DAEBAD78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20" y="1401093"/>
            <a:ext cx="3145898" cy="3939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A3AFAF-F2BA-BF56-EF7E-BE27CBAC4A72}"/>
              </a:ext>
            </a:extLst>
          </p:cNvPr>
          <p:cNvSpPr txBox="1"/>
          <p:nvPr/>
        </p:nvSpPr>
        <p:spPr>
          <a:xfrm>
            <a:off x="989012" y="5738682"/>
            <a:ext cx="2057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California Vs30 Map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B60351-C181-8734-B774-5E82B071BD83}"/>
              </a:ext>
            </a:extLst>
          </p:cNvPr>
          <p:cNvSpPr txBox="1"/>
          <p:nvPr/>
        </p:nvSpPr>
        <p:spPr>
          <a:xfrm>
            <a:off x="4717636" y="5691299"/>
            <a:ext cx="330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CVM-S4.26 Profile Near Palmdale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22FB42-3E1D-EEC1-CD8B-E1529D63AAE3}"/>
              </a:ext>
            </a:extLst>
          </p:cNvPr>
          <p:cNvSpPr txBox="1"/>
          <p:nvPr/>
        </p:nvSpPr>
        <p:spPr>
          <a:xfrm>
            <a:off x="8735325" y="5600183"/>
            <a:ext cx="274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CVM-S4.26 Profile Near Palmdale with Vs30 Taper</a:t>
            </a:r>
          </a:p>
        </p:txBody>
      </p:sp>
    </p:spTree>
    <p:extLst>
      <p:ext uri="{BB962C8B-B14F-4D97-AF65-F5344CB8AC3E}">
        <p14:creationId xmlns:p14="http://schemas.microsoft.com/office/powerpoint/2010/main" val="1469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6612" y="152400"/>
            <a:ext cx="10515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Vs at 100m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1013EC-A81C-560A-C071-D753346C6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5833"/>
          <a:stretch/>
        </p:blipFill>
        <p:spPr>
          <a:xfrm>
            <a:off x="179729" y="2987276"/>
            <a:ext cx="3720020" cy="3369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F4A04F-1246-FC83-9F30-8267DEE59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r="5435"/>
          <a:stretch/>
        </p:blipFill>
        <p:spPr>
          <a:xfrm>
            <a:off x="4131067" y="2985656"/>
            <a:ext cx="3732501" cy="3350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D201A0-ACF5-1078-EE8A-8D0E9D552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r="3963"/>
          <a:stretch/>
        </p:blipFill>
        <p:spPr>
          <a:xfrm>
            <a:off x="8151812" y="3048001"/>
            <a:ext cx="3807642" cy="33083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2DE800-1B4D-C6A6-091E-75F830822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D8671-F37E-804A-AFF7-38037B248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D1B6953C-8B87-E071-AEAF-85C90B7CB6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5882" r="8756"/>
          <a:stretch/>
        </p:blipFill>
        <p:spPr>
          <a:xfrm>
            <a:off x="408330" y="164555"/>
            <a:ext cx="3346361" cy="3030667"/>
          </a:xfrm>
          <a:prstGeom prst="rect">
            <a:avLst/>
          </a:prstGeom>
        </p:spPr>
      </p:pic>
      <p:pic>
        <p:nvPicPr>
          <p:cNvPr id="6" name="Picture 5" descr="A map of the state of colorado&#10;&#10;Description automatically generated">
            <a:extLst>
              <a:ext uri="{FF2B5EF4-FFF2-40B4-BE49-F238E27FC236}">
                <a16:creationId xmlns:a16="http://schemas.microsoft.com/office/drawing/2014/main" id="{6C486A3D-9C22-8E37-A8CE-CB9EEA921E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6123" r="8163"/>
          <a:stretch/>
        </p:blipFill>
        <p:spPr>
          <a:xfrm>
            <a:off x="4359668" y="161033"/>
            <a:ext cx="3357589" cy="3013641"/>
          </a:xfrm>
          <a:prstGeom prst="rect">
            <a:avLst/>
          </a:prstGeom>
        </p:spPr>
      </p:pic>
      <p:pic>
        <p:nvPicPr>
          <p:cNvPr id="8" name="Picture 7" descr="A map of the state of california&#10;&#10;Description automatically generated">
            <a:extLst>
              <a:ext uri="{FF2B5EF4-FFF2-40B4-BE49-F238E27FC236}">
                <a16:creationId xmlns:a16="http://schemas.microsoft.com/office/drawing/2014/main" id="{E1D0B547-0A1B-EB54-1C45-0D2B8339D4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6755" r="5814"/>
          <a:stretch/>
        </p:blipFill>
        <p:spPr>
          <a:xfrm>
            <a:off x="8380412" y="219181"/>
            <a:ext cx="3425181" cy="2976041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05A680FF-8333-300C-D775-5D9B114C0FDD}"/>
              </a:ext>
            </a:extLst>
          </p:cNvPr>
          <p:cNvSpPr txBox="1">
            <a:spLocks noChangeArrowheads="1"/>
          </p:cNvSpPr>
          <p:nvPr/>
        </p:nvSpPr>
        <p:spPr>
          <a:xfrm>
            <a:off x="836612" y="-222522"/>
            <a:ext cx="10515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Vs at 0m (top) and 100m (bottom)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BFCEDA0-A428-6706-39A8-C02D4E32572E}"/>
              </a:ext>
            </a:extLst>
          </p:cNvPr>
          <p:cNvSpPr txBox="1">
            <a:spLocks noChangeArrowheads="1"/>
          </p:cNvSpPr>
          <p:nvPr/>
        </p:nvSpPr>
        <p:spPr>
          <a:xfrm>
            <a:off x="609440" y="6137366"/>
            <a:ext cx="11047571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Vs from CVM-S4.26.M01				Vs from CVM-S4.26.M01 w/ Vs30 Taper				% Differences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0774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CVM-S4.26 (no </a:t>
            </a:r>
            <a:r>
              <a:rPr lang="en-US" sz="3200" dirty="0" err="1"/>
              <a:t>gtl,no</a:t>
            </a:r>
            <a:r>
              <a:rPr lang="en-US" sz="3200" dirty="0"/>
              <a:t> </a:t>
            </a:r>
            <a:r>
              <a:rPr lang="en-US" sz="3200" dirty="0" err="1"/>
              <a:t>bkg</a:t>
            </a:r>
            <a:r>
              <a:rPr lang="en-US" sz="3200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2" y="1690689"/>
            <a:ext cx="5926709" cy="4350205"/>
          </a:xfr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B87CC0D-0A94-A9C1-D023-F72A34A47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274" y="1690689"/>
            <a:ext cx="5926709" cy="43502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3393D7-9D7B-353F-EBFB-0F0D44F261B2}"/>
              </a:ext>
            </a:extLst>
          </p:cNvPr>
          <p:cNvSpPr txBox="1">
            <a:spLocks/>
          </p:cNvSpPr>
          <p:nvPr/>
        </p:nvSpPr>
        <p:spPr>
          <a:xfrm>
            <a:off x="6764690" y="517526"/>
            <a:ext cx="47385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CVM-S4.26-M01 (native </a:t>
            </a:r>
            <a:r>
              <a:rPr lang="en-US" sz="2800" dirty="0" err="1"/>
              <a:t>gtl</a:t>
            </a:r>
            <a:r>
              <a:rPr lang="en-US" sz="2800" dirty="0"/>
              <a:t>, </a:t>
            </a:r>
            <a:r>
              <a:rPr lang="en-US" sz="2800" dirty="0" err="1"/>
              <a:t>bkg</a:t>
            </a:r>
            <a:r>
              <a:rPr lang="en-US" sz="2800" dirty="0"/>
              <a:t>) – restored </a:t>
            </a:r>
            <a:r>
              <a:rPr lang="en-US" sz="2800" dirty="0" err="1"/>
              <a:t>gtl</a:t>
            </a:r>
            <a:endParaRPr lang="en-US" sz="28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43038-F666-9662-3535-2CDA01AD6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3ED9E5-FA55-8BB6-F257-54430E197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C6095-FEB2-C749-815A-7AA6D70CA65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22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37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65C32-4211-6C44-84DA-40EC01FA5FBA}"/>
              </a:ext>
            </a:extLst>
          </p:cNvPr>
          <p:cNvSpPr txBox="1"/>
          <p:nvPr/>
        </p:nvSpPr>
        <p:spPr>
          <a:xfrm>
            <a:off x="950912" y="1387475"/>
            <a:ext cx="1028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SCEC CVMs used in ground motion modeling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General Types of SCEC CVMs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9E1C1F"/>
                </a:solidFill>
              </a:rPr>
              <a:t>UCVM Software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6822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8512" y="1524000"/>
            <a:ext cx="10591800" cy="3416045"/>
          </a:xfrm>
          <a:prstGeom prst="rect">
            <a:avLst/>
          </a:prstGeom>
          <a:noFill/>
        </p:spPr>
        <p:txBody>
          <a:bodyPr wrap="square" lIns="91164" tIns="45584" rIns="91164" bIns="45584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/>
              </a:rPr>
              <a:t>Ground motion modelers want to compare ground motion simulations using alternative velocity models.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Times New Roman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/>
              </a:rPr>
              <a:t>Goal was to create software tools for generating equivalent meshes from different velocity models (e.g. develop a standard way to query by depth for models that are query by elevation)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kern="0" dirty="0">
              <a:solidFill>
                <a:srgbClr val="000000"/>
              </a:solidFill>
              <a:latin typeface="Calibri"/>
              <a:ea typeface="ＭＳ Ｐゴシック" charset="0"/>
              <a:cs typeface="Times New Roman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/>
              </a:rPr>
              <a:t>Additional capabilities added during 10+ years of development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  <a:cs typeface="Times New Roman"/>
            </a:endParaRPr>
          </a:p>
        </p:txBody>
      </p:sp>
      <p:sp>
        <p:nvSpPr>
          <p:cNvPr id="317442" name="Title 3"/>
          <p:cNvSpPr>
            <a:spLocks noGrp="1"/>
          </p:cNvSpPr>
          <p:nvPr>
            <p:ph type="title"/>
          </p:nvPr>
        </p:nvSpPr>
        <p:spPr>
          <a:xfrm>
            <a:off x="1979612" y="829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charset="-128"/>
              </a:rPr>
              <a:t>Motivations for UCVM Development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8B1FFE-716A-534C-A76C-8B9B56B86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Statewide California Earthquake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3AABD-AE28-8740-B34E-6B1094CA5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D8671-F37E-804A-AFF7-38037B248F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086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5F5D-DF6E-9245-8049-6818F158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0" y="198438"/>
            <a:ext cx="11582404" cy="639762"/>
          </a:xfrm>
        </p:spPr>
        <p:txBody>
          <a:bodyPr>
            <a:normAutofit/>
          </a:bodyPr>
          <a:lstStyle/>
          <a:p>
            <a:r>
              <a:rPr lang="en-US" sz="3600" dirty="0"/>
              <a:t>Capabilities of UCVM software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09E0-E129-D04E-A10A-74521E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2E63F-1449-9347-9FD6-134BC67FD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39</a:t>
            </a:fld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65C32-4211-6C44-84DA-40EC01FA5FBA}"/>
              </a:ext>
            </a:extLst>
          </p:cNvPr>
          <p:cNvSpPr txBox="1"/>
          <p:nvPr/>
        </p:nvSpPr>
        <p:spPr>
          <a:xfrm>
            <a:off x="417514" y="858982"/>
            <a:ext cx="11048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UCVM is not needed to access several of these California models. Reasons to use UCVM include the following: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/>
              <a:t>Provide standard query interface (</a:t>
            </a:r>
            <a:r>
              <a:rPr lang="en-US" sz="2000" dirty="0" err="1"/>
              <a:t>lat,lon,depth</a:t>
            </a:r>
            <a:r>
              <a:rPr lang="en-US" sz="2000" dirty="0"/>
              <a:t>) for models and common returned parameters (</a:t>
            </a:r>
            <a:r>
              <a:rPr lang="en-US" sz="2000" dirty="0" err="1"/>
              <a:t>Vp,Vs,density</a:t>
            </a:r>
            <a:r>
              <a:rPr lang="en-US" sz="2000" dirty="0"/>
              <a:t>)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20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/>
              <a:t>Command line query and C API interface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20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/>
              <a:t>Add/Remove topography as needed to match the velocity model (flat or topography) to the simulation velocity mesh (flat or topography)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20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/>
              <a:t>Combine models using tiling (list order of models to be queried)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20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/>
              <a:t>Modify near surface properties based on Vs30 values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20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/>
              <a:t>Discretize region and define mesh points for cartesian meshes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20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/>
              <a:t>Generate Hercules e-tree meshes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endParaRPr lang="en-US" sz="20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000" dirty="0"/>
              <a:t>Perform parallel query (using MPI) to create large meshes (1 Billion+ points).</a:t>
            </a:r>
          </a:p>
        </p:txBody>
      </p:sp>
    </p:spTree>
    <p:extLst>
      <p:ext uri="{BB962C8B-B14F-4D97-AF65-F5344CB8AC3E}">
        <p14:creationId xmlns:p14="http://schemas.microsoft.com/office/powerpoint/2010/main" val="762293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"/>
          <p:cNvSpPr txBox="1">
            <a:spLocks noGrp="1"/>
          </p:cNvSpPr>
          <p:nvPr>
            <p:ph type="title"/>
          </p:nvPr>
        </p:nvSpPr>
        <p:spPr>
          <a:xfrm>
            <a:off x="303212" y="275460"/>
            <a:ext cx="11582404" cy="63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6" rIns="91414" bIns="45696" anchor="t" anchorCtr="0">
            <a:normAutofit fontScale="90000"/>
          </a:bodyPr>
          <a:lstStyle/>
          <a:p>
            <a:pPr>
              <a:buSzPct val="100000"/>
            </a:pPr>
            <a:r>
              <a:rPr lang="en-US" sz="3749"/>
              <a:t>Unified Community Velocity Model (UCVM) Software Page</a:t>
            </a:r>
            <a:endParaRPr/>
          </a:p>
        </p:txBody>
      </p:sp>
      <p:sp>
        <p:nvSpPr>
          <p:cNvPr id="282" name="Google Shape;282;p16"/>
          <p:cNvSpPr txBox="1">
            <a:spLocks noGrp="1"/>
          </p:cNvSpPr>
          <p:nvPr>
            <p:ph type="body" idx="1"/>
          </p:nvPr>
        </p:nvSpPr>
        <p:spPr>
          <a:xfrm>
            <a:off x="286608" y="943314"/>
            <a:ext cx="11629636" cy="63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6" rIns="91414" bIns="45696" anchor="t" anchorCtr="0">
            <a:normAutofit/>
          </a:bodyPr>
          <a:lstStyle/>
          <a:p>
            <a:pPr marL="7937" indent="0">
              <a:spcBef>
                <a:spcPts val="0"/>
              </a:spcBef>
              <a:buSzPts val="2790"/>
              <a:buNone/>
            </a:pPr>
            <a:r>
              <a:rPr lang="en-US" sz="2583" u="sng">
                <a:solidFill>
                  <a:schemeClr val="hlink"/>
                </a:solidFill>
                <a:hlinkClick r:id="rId3"/>
              </a:rPr>
              <a:t>UCVM Software: https://scec.org/software/ucvm</a:t>
            </a:r>
            <a:endParaRPr sz="2583"/>
          </a:p>
        </p:txBody>
      </p:sp>
      <p:sp>
        <p:nvSpPr>
          <p:cNvPr id="283" name="Google Shape;283;p16"/>
          <p:cNvSpPr txBox="1">
            <a:spLocks noGrp="1"/>
          </p:cNvSpPr>
          <p:nvPr>
            <p:ph type="ftr" idx="11"/>
          </p:nvPr>
        </p:nvSpPr>
        <p:spPr>
          <a:xfrm>
            <a:off x="4037013" y="6528091"/>
            <a:ext cx="4114800" cy="36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6" rIns="91414" bIns="45696" anchor="ctr" anchorCtr="0">
            <a:normAutofit/>
          </a:bodyPr>
          <a:lstStyle/>
          <a:p>
            <a:pPr defTabSz="761787">
              <a:buClr>
                <a:srgbClr val="FFFFFF"/>
              </a:buClr>
              <a:buSzPts val="1700"/>
            </a:pPr>
            <a:r>
              <a:rPr lang="en-US" kern="0"/>
              <a:t>Statewide California Earthquake Center</a:t>
            </a:r>
            <a:endParaRPr kern="0"/>
          </a:p>
        </p:txBody>
      </p:sp>
      <p:sp>
        <p:nvSpPr>
          <p:cNvPr id="284" name="Google Shape;284;p16"/>
          <p:cNvSpPr txBox="1">
            <a:spLocks noGrp="1"/>
          </p:cNvSpPr>
          <p:nvPr>
            <p:ph type="sldNum" idx="12"/>
          </p:nvPr>
        </p:nvSpPr>
        <p:spPr>
          <a:xfrm>
            <a:off x="10895013" y="6620143"/>
            <a:ext cx="1143000" cy="180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6" rIns="91414" bIns="45696" anchor="ctr" anchorCtr="0">
            <a:normAutofit/>
          </a:bodyPr>
          <a:lstStyle/>
          <a:p>
            <a:pPr defTabSz="761787">
              <a:lnSpc>
                <a:spcPct val="90000"/>
              </a:lnSpc>
              <a:buClr>
                <a:srgbClr val="FFFFFF"/>
              </a:buClr>
              <a:buSzPts val="700"/>
            </a:pPr>
            <a:fld id="{00000000-1234-1234-1234-123412341234}" type="slidenum">
              <a:rPr lang="en-US" sz="583" kern="0"/>
              <a:pPr defTabSz="761787">
                <a:lnSpc>
                  <a:spcPct val="90000"/>
                </a:lnSpc>
                <a:buClr>
                  <a:srgbClr val="FFFFFF"/>
                </a:buClr>
                <a:buSzPts val="700"/>
              </a:pPr>
              <a:t>4</a:t>
            </a:fld>
            <a:endParaRPr sz="583" kern="0"/>
          </a:p>
        </p:txBody>
      </p:sp>
      <p:sp>
        <p:nvSpPr>
          <p:cNvPr id="285" name="Google Shape;285;p16"/>
          <p:cNvSpPr txBox="1"/>
          <p:nvPr/>
        </p:nvSpPr>
        <p:spPr>
          <a:xfrm>
            <a:off x="238302" y="2038838"/>
            <a:ext cx="5865408" cy="181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6" rIns="91414" bIns="45696" anchor="t" anchorCtr="0">
            <a:normAutofit fontScale="25000" lnSpcReduction="20000"/>
          </a:bodyPr>
          <a:lstStyle/>
          <a:p>
            <a:pPr marL="7937" defTabSz="761787">
              <a:buClr>
                <a:srgbClr val="000000"/>
              </a:buClr>
              <a:buSzPct val="90000"/>
            </a:pPr>
            <a:r>
              <a:rPr lang="en-US" sz="7998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SCEC’s UCVM software is not a velocity model. </a:t>
            </a:r>
            <a:endParaRPr sz="116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7937" defTabSz="761787">
              <a:spcBef>
                <a:spcPts val="1799"/>
              </a:spcBef>
              <a:buClr>
                <a:srgbClr val="000000"/>
              </a:buClr>
              <a:buSzPct val="90000"/>
            </a:pPr>
            <a:r>
              <a:rPr lang="en-US" sz="7998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is a software package the provides access to multiple existing velocity models.</a:t>
            </a:r>
            <a:endParaRPr sz="116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7937" defTabSz="761787">
              <a:spcBef>
                <a:spcPts val="1799"/>
              </a:spcBef>
              <a:buClr>
                <a:srgbClr val="000000"/>
              </a:buClr>
              <a:buSzPct val="90000"/>
            </a:pPr>
            <a:r>
              <a:rPr lang="en-US" sz="7998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UCVM is open-source (Linux) software that provides access to multiple California (and Utah) velocity models.</a:t>
            </a:r>
            <a:endParaRPr sz="116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7937" defTabSz="761787">
              <a:spcBef>
                <a:spcPts val="1799"/>
              </a:spcBef>
              <a:buClr>
                <a:srgbClr val="000000"/>
              </a:buClr>
              <a:buSzPct val="90000"/>
            </a:pPr>
            <a:r>
              <a:rPr lang="en-US" sz="7998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UCVM is used to build large velocity meshes used to perform earthquake wave propagation simulations for California.</a:t>
            </a:r>
            <a:endParaRPr sz="2583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937" defTabSz="761787">
              <a:spcBef>
                <a:spcPts val="1799"/>
              </a:spcBef>
              <a:buClr>
                <a:srgbClr val="000000"/>
              </a:buClr>
              <a:buSzPct val="90000"/>
            </a:pPr>
            <a:endParaRPr sz="2583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16" descr="A screenshot of a compu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0370" y="1582909"/>
            <a:ext cx="5253756" cy="48107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CFAF7F-F1A9-966C-3BEF-2C37068C4CE7}"/>
              </a:ext>
            </a:extLst>
          </p:cNvPr>
          <p:cNvSpPr txBox="1"/>
          <p:nvPr/>
        </p:nvSpPr>
        <p:spPr>
          <a:xfrm>
            <a:off x="263249" y="6116500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UCVM_Coverage_Regions_v22_7.kml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303212" y="275460"/>
            <a:ext cx="11582404" cy="63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6" rIns="91414" bIns="45696" anchor="t" anchorCtr="0">
            <a:normAutofit/>
          </a:bodyPr>
          <a:lstStyle/>
          <a:p>
            <a:pPr>
              <a:buSzPts val="4500"/>
            </a:pPr>
            <a:r>
              <a:rPr lang="en-US" sz="3749" dirty="0"/>
              <a:t>Community Velocity Model (CVM) Web Viewer</a:t>
            </a:r>
            <a:endParaRPr dirty="0"/>
          </a:p>
        </p:txBody>
      </p:sp>
      <p:sp>
        <p:nvSpPr>
          <p:cNvPr id="302" name="Google Shape;302;p18"/>
          <p:cNvSpPr txBox="1">
            <a:spLocks noGrp="1"/>
          </p:cNvSpPr>
          <p:nvPr>
            <p:ph type="body" idx="1"/>
          </p:nvPr>
        </p:nvSpPr>
        <p:spPr>
          <a:xfrm>
            <a:off x="303209" y="1142537"/>
            <a:ext cx="11542337" cy="445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6" rIns="91414" bIns="45696" anchor="t" anchorCtr="0">
            <a:noAutofit/>
          </a:bodyPr>
          <a:lstStyle/>
          <a:p>
            <a:pPr marL="7937" indent="0">
              <a:spcBef>
                <a:spcPts val="0"/>
              </a:spcBef>
              <a:buSzPts val="2790"/>
              <a:buNone/>
            </a:pPr>
            <a:r>
              <a:rPr lang="en-US" sz="2374" u="sng" dirty="0">
                <a:solidFill>
                  <a:schemeClr val="hlink"/>
                </a:solidFill>
                <a:hlinkClick r:id="rId3"/>
              </a:rPr>
              <a:t>CVM Web Viewer: http://moho.scec.org/UCVM_web/web/viewer.php</a:t>
            </a:r>
            <a:endParaRPr lang="en-US" sz="2374" dirty="0"/>
          </a:p>
          <a:p>
            <a:pPr marL="233336" indent="-88896">
              <a:buSzPts val="2790"/>
              <a:buNone/>
            </a:pPr>
            <a:endParaRPr lang="en-US" sz="2374" dirty="0"/>
          </a:p>
        </p:txBody>
      </p:sp>
      <p:sp>
        <p:nvSpPr>
          <p:cNvPr id="303" name="Google Shape;303;p18"/>
          <p:cNvSpPr txBox="1">
            <a:spLocks noGrp="1"/>
          </p:cNvSpPr>
          <p:nvPr>
            <p:ph type="ftr" idx="11"/>
          </p:nvPr>
        </p:nvSpPr>
        <p:spPr>
          <a:xfrm>
            <a:off x="4037013" y="6528091"/>
            <a:ext cx="4114800" cy="36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6" rIns="91414" bIns="45696" anchor="ctr" anchorCtr="0">
            <a:normAutofit/>
          </a:bodyPr>
          <a:lstStyle/>
          <a:p>
            <a:pPr defTabSz="761787">
              <a:buClr>
                <a:srgbClr val="FFFFFF"/>
              </a:buClr>
              <a:buSzPts val="1700"/>
            </a:pPr>
            <a:r>
              <a:rPr lang="en-US" kern="0"/>
              <a:t>Statewide California Earthquake Center</a:t>
            </a:r>
            <a:endParaRPr kern="0"/>
          </a:p>
        </p:txBody>
      </p:sp>
      <p:sp>
        <p:nvSpPr>
          <p:cNvPr id="304" name="Google Shape;304;p18"/>
          <p:cNvSpPr txBox="1">
            <a:spLocks noGrp="1"/>
          </p:cNvSpPr>
          <p:nvPr>
            <p:ph type="sldNum" idx="12"/>
          </p:nvPr>
        </p:nvSpPr>
        <p:spPr>
          <a:xfrm>
            <a:off x="10895013" y="6620143"/>
            <a:ext cx="1143000" cy="180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6" rIns="91414" bIns="45696" anchor="ctr" anchorCtr="0">
            <a:normAutofit/>
          </a:bodyPr>
          <a:lstStyle/>
          <a:p>
            <a:pPr defTabSz="761787">
              <a:lnSpc>
                <a:spcPct val="90000"/>
              </a:lnSpc>
              <a:buClr>
                <a:srgbClr val="FFFFFF"/>
              </a:buClr>
              <a:buSzPts val="700"/>
            </a:pPr>
            <a:fld id="{00000000-1234-1234-1234-123412341234}" type="slidenum">
              <a:rPr lang="en-US" sz="583" kern="0"/>
              <a:pPr defTabSz="761787">
                <a:lnSpc>
                  <a:spcPct val="90000"/>
                </a:lnSpc>
                <a:buClr>
                  <a:srgbClr val="FFFFFF"/>
                </a:buClr>
                <a:buSzPts val="700"/>
              </a:pPr>
              <a:t>40</a:t>
            </a:fld>
            <a:endParaRPr sz="583" kern="0"/>
          </a:p>
        </p:txBody>
      </p:sp>
      <p:sp>
        <p:nvSpPr>
          <p:cNvPr id="305" name="Google Shape;305;p18"/>
          <p:cNvSpPr txBox="1"/>
          <p:nvPr/>
        </p:nvSpPr>
        <p:spPr>
          <a:xfrm>
            <a:off x="156868" y="2024449"/>
            <a:ext cx="4921809" cy="419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6" rIns="91414" bIns="45696" anchor="t" anchorCtr="0">
            <a:normAutofit fontScale="92500" lnSpcReduction="10000"/>
          </a:bodyPr>
          <a:lstStyle/>
          <a:p>
            <a:pPr marL="7937" defTabSz="761787">
              <a:buClr>
                <a:srgbClr val="000000"/>
              </a:buClr>
              <a:buSzPct val="90000"/>
            </a:pPr>
            <a:r>
              <a:rPr lang="en-US" sz="2583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Community (Velocity) Model web viewer helps users visualize and download CVM data. It uses the Unified Community Velocity Model (UCVM) Software to access a collection of CVMs.</a:t>
            </a:r>
            <a:endParaRPr sz="116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7937" defTabSz="761787">
              <a:spcBef>
                <a:spcPts val="1799"/>
              </a:spcBef>
              <a:buClr>
                <a:srgbClr val="000000"/>
              </a:buClr>
              <a:buSzPct val="90000"/>
            </a:pPr>
            <a:endParaRPr sz="2583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937" defTabSz="761787">
              <a:spcBef>
                <a:spcPts val="1799"/>
              </a:spcBef>
              <a:buClr>
                <a:srgbClr val="000000"/>
              </a:buClr>
              <a:buSzPct val="90000"/>
            </a:pPr>
            <a:r>
              <a:rPr lang="en-US" sz="2583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Community Velocity Model Web Viewer overlays other SCEC community models including CFM and CTM onto the velocity models.</a:t>
            </a:r>
            <a:endParaRPr sz="1166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7937" defTabSz="761787">
              <a:spcBef>
                <a:spcPts val="1799"/>
              </a:spcBef>
              <a:buClr>
                <a:srgbClr val="000000"/>
              </a:buClr>
              <a:buSzPct val="90000"/>
            </a:pPr>
            <a:endParaRPr sz="2583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937" defTabSz="761787">
              <a:spcBef>
                <a:spcPts val="1799"/>
              </a:spcBef>
              <a:buClr>
                <a:srgbClr val="000000"/>
              </a:buClr>
              <a:buSzPct val="90000"/>
            </a:pPr>
            <a:endParaRPr sz="2583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18" descr="A screenshot of a computer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0302" y="1557614"/>
            <a:ext cx="6475313" cy="4908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1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491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303212" y="275460"/>
            <a:ext cx="11582404" cy="63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6" rIns="91414" bIns="45696" anchor="t" anchorCtr="0">
            <a:normAutofit/>
          </a:bodyPr>
          <a:lstStyle/>
          <a:p>
            <a:pPr>
              <a:buSzPts val="4500"/>
            </a:pPr>
            <a:r>
              <a:rPr lang="en-US" sz="3749"/>
              <a:t>Unified Community Velocity Model (UCVM) Github Page</a:t>
            </a:r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body" idx="1"/>
          </p:nvPr>
        </p:nvSpPr>
        <p:spPr>
          <a:xfrm>
            <a:off x="286608" y="943314"/>
            <a:ext cx="11629636" cy="63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6" rIns="91414" bIns="45696" anchor="t" anchorCtr="0">
            <a:normAutofit/>
          </a:bodyPr>
          <a:lstStyle/>
          <a:p>
            <a:pPr marL="7937" indent="0">
              <a:spcBef>
                <a:spcPts val="0"/>
              </a:spcBef>
              <a:buSzPts val="2790"/>
              <a:buNone/>
            </a:pPr>
            <a:r>
              <a:rPr lang="en-US" sz="2583" u="sng">
                <a:solidFill>
                  <a:schemeClr val="hlink"/>
                </a:solidFill>
                <a:hlinkClick r:id="rId3"/>
              </a:rPr>
              <a:t>UCVM Github Repo: https://github.com/SCECcode/ucvm.git</a:t>
            </a:r>
            <a:endParaRPr sz="2583"/>
          </a:p>
        </p:txBody>
      </p:sp>
      <p:sp>
        <p:nvSpPr>
          <p:cNvPr id="293" name="Google Shape;293;p17"/>
          <p:cNvSpPr txBox="1">
            <a:spLocks noGrp="1"/>
          </p:cNvSpPr>
          <p:nvPr>
            <p:ph type="ftr" idx="11"/>
          </p:nvPr>
        </p:nvSpPr>
        <p:spPr>
          <a:xfrm>
            <a:off x="4037013" y="6528091"/>
            <a:ext cx="4114800" cy="36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6" rIns="91414" bIns="45696" anchor="ctr" anchorCtr="0">
            <a:normAutofit/>
          </a:bodyPr>
          <a:lstStyle/>
          <a:p>
            <a:pPr defTabSz="761787">
              <a:buClr>
                <a:srgbClr val="FFFFFF"/>
              </a:buClr>
              <a:buSzPts val="1700"/>
            </a:pPr>
            <a:r>
              <a:rPr lang="en-US" kern="0"/>
              <a:t>Statewide California Earthquake Center</a:t>
            </a:r>
            <a:endParaRPr kern="0"/>
          </a:p>
        </p:txBody>
      </p:sp>
      <p:sp>
        <p:nvSpPr>
          <p:cNvPr id="294" name="Google Shape;294;p17"/>
          <p:cNvSpPr txBox="1">
            <a:spLocks noGrp="1"/>
          </p:cNvSpPr>
          <p:nvPr>
            <p:ph type="sldNum" idx="12"/>
          </p:nvPr>
        </p:nvSpPr>
        <p:spPr>
          <a:xfrm>
            <a:off x="10895013" y="6620143"/>
            <a:ext cx="1143000" cy="180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6" rIns="91414" bIns="45696" anchor="ctr" anchorCtr="0">
            <a:normAutofit/>
          </a:bodyPr>
          <a:lstStyle/>
          <a:p>
            <a:pPr defTabSz="761787">
              <a:lnSpc>
                <a:spcPct val="90000"/>
              </a:lnSpc>
              <a:buClr>
                <a:srgbClr val="FFFFFF"/>
              </a:buClr>
              <a:buSzPts val="700"/>
            </a:pPr>
            <a:fld id="{00000000-1234-1234-1234-123412341234}" type="slidenum">
              <a:rPr lang="en-US" sz="583" kern="0"/>
              <a:pPr defTabSz="761787">
                <a:lnSpc>
                  <a:spcPct val="90000"/>
                </a:lnSpc>
                <a:buClr>
                  <a:srgbClr val="FFFFFF"/>
                </a:buClr>
                <a:buSzPts val="700"/>
              </a:pPr>
              <a:t>42</a:t>
            </a:fld>
            <a:endParaRPr sz="583" kern="0"/>
          </a:p>
        </p:txBody>
      </p:sp>
      <p:sp>
        <p:nvSpPr>
          <p:cNvPr id="295" name="Google Shape;295;p17"/>
          <p:cNvSpPr txBox="1"/>
          <p:nvPr/>
        </p:nvSpPr>
        <p:spPr>
          <a:xfrm>
            <a:off x="141617" y="1582787"/>
            <a:ext cx="6284863" cy="181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6" rIns="91414" bIns="45696" anchor="t" anchorCtr="0">
            <a:noAutofit/>
          </a:bodyPr>
          <a:lstStyle/>
          <a:p>
            <a:pPr marL="7937" defTabSz="761787">
              <a:buClr>
                <a:srgbClr val="000000"/>
              </a:buClr>
              <a:buSzPts val="1620"/>
            </a:pPr>
            <a:r>
              <a:rPr lang="en-US" sz="15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UCVM is distributed as open-source software from the UCVM Github repository. New velocity models are integrated into UCVM on a regular basis. There are several ways to access the UCVM software. </a:t>
            </a:r>
            <a:endParaRPr sz="11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7937" defTabSz="761787">
              <a:spcBef>
                <a:spcPts val="1799"/>
              </a:spcBef>
              <a:buClr>
                <a:srgbClr val="000000"/>
              </a:buClr>
              <a:buSzPts val="1620"/>
            </a:pPr>
            <a:r>
              <a:rPr lang="en-US" sz="15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UCVM is used by the SCEC CVM Web viewer. This site is recommended for users investigating the available CVMs.</a:t>
            </a:r>
            <a:endParaRPr sz="11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7937" defTabSz="761787">
              <a:spcBef>
                <a:spcPts val="1799"/>
              </a:spcBef>
              <a:buClr>
                <a:srgbClr val="000000"/>
              </a:buClr>
              <a:buSzPts val="1620"/>
            </a:pPr>
            <a:r>
              <a:rPr lang="en-US" sz="15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Small or moderate users can access CVM models using a UCVM Docker image on Dockerhub.</a:t>
            </a:r>
            <a:endParaRPr sz="11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7937" defTabSz="761787">
              <a:spcBef>
                <a:spcPts val="1799"/>
              </a:spcBef>
              <a:buClr>
                <a:srgbClr val="000000"/>
              </a:buClr>
              <a:buSzPts val="1620"/>
            </a:pPr>
            <a:r>
              <a:rPr lang="en-US" sz="15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Large-scale users, such as ground motion modelers running simulations on HPC systems, will want to retrieve and build UCVM.</a:t>
            </a:r>
            <a:endParaRPr sz="11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7937" defTabSz="761787">
              <a:spcBef>
                <a:spcPts val="1799"/>
              </a:spcBef>
              <a:buClr>
                <a:srgbClr val="000000"/>
              </a:buClr>
              <a:buSzPts val="1620"/>
            </a:pPr>
            <a:endParaRPr sz="1500" kern="0">
              <a:solidFill>
                <a:srgbClr val="99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937" defTabSz="761787">
              <a:spcBef>
                <a:spcPts val="1799"/>
              </a:spcBef>
              <a:buClr>
                <a:srgbClr val="000000"/>
              </a:buClr>
              <a:buSzPts val="1620"/>
            </a:pPr>
            <a:r>
              <a:rPr lang="en-US" sz="1500" kern="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Cite as: Small, P., Gill, D., Maechling, P. J., Taborda, R., Callaghan, S., Jordan, T. H., Ely, G. P., Olsen, K. B., &amp; Goulet, C. A. (2017). The SCEC Unified Community Velocity Model Software Framework. Seismological Research Letters, 88(5). doi:10.1785/0220170082.  </a:t>
            </a:r>
            <a:r>
              <a:rPr lang="en-US" sz="1500" u="sng" kern="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SCEC Contribution 2067</a:t>
            </a:r>
            <a:endParaRPr sz="1500" kern="0">
              <a:solidFill>
                <a:srgbClr val="99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17" descr="A screenshot of a computer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r="26873"/>
          <a:stretch/>
        </p:blipFill>
        <p:spPr>
          <a:xfrm>
            <a:off x="7608206" y="1502711"/>
            <a:ext cx="4114804" cy="495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" name="Google Shape;3431;p81"/>
          <p:cNvSpPr txBox="1">
            <a:spLocks noGrp="1"/>
          </p:cNvSpPr>
          <p:nvPr>
            <p:ph type="ftr" idx="11"/>
          </p:nvPr>
        </p:nvSpPr>
        <p:spPr>
          <a:xfrm>
            <a:off x="1241453" y="6593440"/>
            <a:ext cx="10031955" cy="25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defTabSz="1218895">
              <a:buClr>
                <a:srgbClr val="FFFFFF"/>
              </a:buClr>
              <a:buSzPts val="1050"/>
            </a:pPr>
            <a:r>
              <a:rPr lang="en-US" kern="0"/>
              <a:t>Statewide California Earthquake Center</a:t>
            </a:r>
            <a:endParaRPr kern="0"/>
          </a:p>
        </p:txBody>
      </p:sp>
      <p:sp>
        <p:nvSpPr>
          <p:cNvPr id="3432" name="Google Shape;3432;p81"/>
          <p:cNvSpPr txBox="1">
            <a:spLocks noGrp="1"/>
          </p:cNvSpPr>
          <p:nvPr>
            <p:ph type="sldNum" idx="12"/>
          </p:nvPr>
        </p:nvSpPr>
        <p:spPr>
          <a:xfrm>
            <a:off x="1" y="6602318"/>
            <a:ext cx="904135" cy="25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defTabSz="1218895">
              <a:buClr>
                <a:srgbClr val="953734"/>
              </a:buClr>
              <a:buSzPts val="900"/>
            </a:pPr>
            <a:fld id="{00000000-1234-1234-1234-123412341234}" type="slidenum">
              <a:rPr lang="en-US" kern="0"/>
              <a:pPr defTabSz="1218895">
                <a:buClr>
                  <a:srgbClr val="953734"/>
                </a:buClr>
                <a:buSzPts val="900"/>
              </a:pPr>
              <a:t>43</a:t>
            </a:fld>
            <a:endParaRPr kern="0"/>
          </a:p>
        </p:txBody>
      </p:sp>
      <p:pic>
        <p:nvPicPr>
          <p:cNvPr id="3433" name="Google Shape;3433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2049293"/>
            <a:ext cx="12188825" cy="2759415"/>
          </a:xfrm>
          <a:prstGeom prst="rect">
            <a:avLst/>
          </a:prstGeom>
          <a:noFill/>
          <a:ln>
            <a:noFill/>
          </a:ln>
        </p:spPr>
      </p:pic>
      <p:sp>
        <p:nvSpPr>
          <p:cNvPr id="3434" name="Google Shape;3434;p81"/>
          <p:cNvSpPr/>
          <p:nvPr/>
        </p:nvSpPr>
        <p:spPr>
          <a:xfrm>
            <a:off x="7711298" y="3632666"/>
            <a:ext cx="4578321" cy="2138323"/>
          </a:xfrm>
          <a:custGeom>
            <a:avLst/>
            <a:gdLst/>
            <a:ahLst/>
            <a:cxnLst/>
            <a:rect l="l" t="t" r="r" b="b"/>
            <a:pathLst>
              <a:path w="3434635" h="1604160" extrusionOk="0">
                <a:moveTo>
                  <a:pt x="0" y="0"/>
                </a:moveTo>
                <a:cubicBezTo>
                  <a:pt x="79310" y="124408"/>
                  <a:pt x="158620" y="248816"/>
                  <a:pt x="261257" y="373224"/>
                </a:cubicBezTo>
                <a:cubicBezTo>
                  <a:pt x="363894" y="497632"/>
                  <a:pt x="497632" y="628261"/>
                  <a:pt x="615820" y="746449"/>
                </a:cubicBezTo>
                <a:cubicBezTo>
                  <a:pt x="734008" y="864637"/>
                  <a:pt x="799322" y="973494"/>
                  <a:pt x="970383" y="1082351"/>
                </a:cubicBezTo>
                <a:cubicBezTo>
                  <a:pt x="1141444" y="1191208"/>
                  <a:pt x="1259632" y="1315617"/>
                  <a:pt x="1642187" y="1399592"/>
                </a:cubicBezTo>
                <a:cubicBezTo>
                  <a:pt x="2024742" y="1483567"/>
                  <a:pt x="2988906" y="1555102"/>
                  <a:pt x="3265714" y="1586204"/>
                </a:cubicBezTo>
                <a:cubicBezTo>
                  <a:pt x="3542522" y="1617306"/>
                  <a:pt x="3422779" y="1601755"/>
                  <a:pt x="3303036" y="1586204"/>
                </a:cubicBezTo>
              </a:path>
            </a:pathLst>
          </a:custGeom>
          <a:noFill/>
          <a:ln w="508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 defTabSz="1218895">
              <a:buClr>
                <a:srgbClr val="FFFFFF"/>
              </a:buClr>
              <a:buSzPts val="1800"/>
            </a:pPr>
            <a:endParaRPr sz="2399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5" name="Google Shape;3435;p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2374" y="2952746"/>
            <a:ext cx="2243774" cy="611938"/>
          </a:xfrm>
          <a:prstGeom prst="rect">
            <a:avLst/>
          </a:prstGeom>
          <a:noFill/>
          <a:ln>
            <a:noFill/>
          </a:ln>
        </p:spPr>
      </p:pic>
      <p:sp>
        <p:nvSpPr>
          <p:cNvPr id="3436" name="Google Shape;3436;p81"/>
          <p:cNvSpPr/>
          <p:nvPr/>
        </p:nvSpPr>
        <p:spPr>
          <a:xfrm>
            <a:off x="7648151" y="3228923"/>
            <a:ext cx="4502718" cy="1414783"/>
          </a:xfrm>
          <a:custGeom>
            <a:avLst/>
            <a:gdLst/>
            <a:ahLst/>
            <a:cxnLst/>
            <a:rect l="l" t="t" r="r" b="b"/>
            <a:pathLst>
              <a:path w="3377918" h="1327497" extrusionOk="0">
                <a:moveTo>
                  <a:pt x="0" y="190918"/>
                </a:moveTo>
                <a:lnTo>
                  <a:pt x="0" y="190918"/>
                </a:lnTo>
                <a:cubicBezTo>
                  <a:pt x="13398" y="217714"/>
                  <a:pt x="27796" y="244032"/>
                  <a:pt x="40193" y="271305"/>
                </a:cubicBezTo>
                <a:cubicBezTo>
                  <a:pt x="44576" y="280948"/>
                  <a:pt x="46268" y="283615"/>
                  <a:pt x="50242" y="301450"/>
                </a:cubicBezTo>
                <a:cubicBezTo>
                  <a:pt x="54216" y="319285"/>
                  <a:pt x="55198" y="358076"/>
                  <a:pt x="64039" y="378316"/>
                </a:cubicBezTo>
                <a:cubicBezTo>
                  <a:pt x="72880" y="398556"/>
                  <a:pt x="87718" y="421718"/>
                  <a:pt x="103288" y="422892"/>
                </a:cubicBezTo>
                <a:cubicBezTo>
                  <a:pt x="128797" y="444786"/>
                  <a:pt x="136120" y="400403"/>
                  <a:pt x="160773" y="401934"/>
                </a:cubicBezTo>
                <a:cubicBezTo>
                  <a:pt x="185426" y="403465"/>
                  <a:pt x="221064" y="422031"/>
                  <a:pt x="251209" y="432079"/>
                </a:cubicBezTo>
                <a:lnTo>
                  <a:pt x="281354" y="442127"/>
                </a:lnTo>
                <a:cubicBezTo>
                  <a:pt x="291402" y="448826"/>
                  <a:pt x="305098" y="451983"/>
                  <a:pt x="311499" y="462224"/>
                </a:cubicBezTo>
                <a:cubicBezTo>
                  <a:pt x="322726" y="480188"/>
                  <a:pt x="324896" y="502417"/>
                  <a:pt x="331595" y="522514"/>
                </a:cubicBezTo>
                <a:lnTo>
                  <a:pt x="351692" y="582804"/>
                </a:lnTo>
                <a:cubicBezTo>
                  <a:pt x="355041" y="592852"/>
                  <a:pt x="357003" y="603475"/>
                  <a:pt x="361740" y="612949"/>
                </a:cubicBezTo>
                <a:cubicBezTo>
                  <a:pt x="368439" y="626347"/>
                  <a:pt x="376274" y="639235"/>
                  <a:pt x="381837" y="653143"/>
                </a:cubicBezTo>
                <a:cubicBezTo>
                  <a:pt x="389705" y="672812"/>
                  <a:pt x="390183" y="695807"/>
                  <a:pt x="401934" y="713433"/>
                </a:cubicBezTo>
                <a:cubicBezTo>
                  <a:pt x="503514" y="865804"/>
                  <a:pt x="393569" y="709425"/>
                  <a:pt x="472272" y="803868"/>
                </a:cubicBezTo>
                <a:cubicBezTo>
                  <a:pt x="514140" y="854110"/>
                  <a:pt x="467248" y="817266"/>
                  <a:pt x="522514" y="854110"/>
                </a:cubicBezTo>
                <a:cubicBezTo>
                  <a:pt x="579457" y="939523"/>
                  <a:pt x="485667" y="807214"/>
                  <a:pt x="602901" y="924448"/>
                </a:cubicBezTo>
                <a:lnTo>
                  <a:pt x="663191" y="984738"/>
                </a:lnTo>
                <a:cubicBezTo>
                  <a:pt x="673239" y="994786"/>
                  <a:pt x="685453" y="1003059"/>
                  <a:pt x="693336" y="1014883"/>
                </a:cubicBezTo>
                <a:cubicBezTo>
                  <a:pt x="700035" y="1024931"/>
                  <a:pt x="704344" y="1037075"/>
                  <a:pt x="713433" y="1045028"/>
                </a:cubicBezTo>
                <a:cubicBezTo>
                  <a:pt x="713447" y="1045040"/>
                  <a:pt x="788788" y="1095265"/>
                  <a:pt x="803868" y="1105318"/>
                </a:cubicBezTo>
                <a:lnTo>
                  <a:pt x="834013" y="1125415"/>
                </a:lnTo>
                <a:cubicBezTo>
                  <a:pt x="840712" y="1135463"/>
                  <a:pt x="845571" y="1147021"/>
                  <a:pt x="854110" y="1155560"/>
                </a:cubicBezTo>
                <a:cubicBezTo>
                  <a:pt x="862649" y="1164099"/>
                  <a:pt x="876711" y="1166227"/>
                  <a:pt x="884255" y="1175657"/>
                </a:cubicBezTo>
                <a:cubicBezTo>
                  <a:pt x="890872" y="1183928"/>
                  <a:pt x="886813" y="1198312"/>
                  <a:pt x="894303" y="1205802"/>
                </a:cubicBezTo>
                <a:cubicBezTo>
                  <a:pt x="923941" y="1235440"/>
                  <a:pt x="974022" y="1257920"/>
                  <a:pt x="1014883" y="1266092"/>
                </a:cubicBezTo>
                <a:cubicBezTo>
                  <a:pt x="1031630" y="1269441"/>
                  <a:pt x="1046703" y="1272791"/>
                  <a:pt x="1065125" y="1276140"/>
                </a:cubicBezTo>
                <a:cubicBezTo>
                  <a:pt x="1083547" y="1279489"/>
                  <a:pt x="1060101" y="1287449"/>
                  <a:pt x="1125415" y="1286189"/>
                </a:cubicBezTo>
                <a:cubicBezTo>
                  <a:pt x="1190729" y="1284929"/>
                  <a:pt x="1377903" y="1264186"/>
                  <a:pt x="1457011" y="1268581"/>
                </a:cubicBezTo>
                <a:cubicBezTo>
                  <a:pt x="1955468" y="1339794"/>
                  <a:pt x="2592473" y="1290782"/>
                  <a:pt x="2903973" y="1306285"/>
                </a:cubicBezTo>
                <a:cubicBezTo>
                  <a:pt x="3154889" y="1318773"/>
                  <a:pt x="2943293" y="1289185"/>
                  <a:pt x="2964264" y="1286189"/>
                </a:cubicBezTo>
                <a:lnTo>
                  <a:pt x="3034602" y="1276140"/>
                </a:lnTo>
                <a:cubicBezTo>
                  <a:pt x="3054739" y="1273042"/>
                  <a:pt x="3041356" y="1259307"/>
                  <a:pt x="3094892" y="1266092"/>
                </a:cubicBezTo>
                <a:cubicBezTo>
                  <a:pt x="3148429" y="1272877"/>
                  <a:pt x="3038081" y="1356569"/>
                  <a:pt x="3355821" y="1316849"/>
                </a:cubicBezTo>
                <a:cubicBezTo>
                  <a:pt x="3365869" y="1310150"/>
                  <a:pt x="3360185" y="1271738"/>
                  <a:pt x="3359135" y="1267336"/>
                </a:cubicBezTo>
                <a:cubicBezTo>
                  <a:pt x="3358085" y="1262934"/>
                  <a:pt x="3346671" y="1285192"/>
                  <a:pt x="3349523" y="1290438"/>
                </a:cubicBezTo>
                <a:cubicBezTo>
                  <a:pt x="3352375" y="1295684"/>
                  <a:pt x="3366198" y="1308862"/>
                  <a:pt x="3376246" y="1298814"/>
                </a:cubicBezTo>
                <a:cubicBezTo>
                  <a:pt x="3379596" y="1268669"/>
                  <a:pt x="3376962" y="1150102"/>
                  <a:pt x="3376464" y="1111845"/>
                </a:cubicBezTo>
                <a:cubicBezTo>
                  <a:pt x="3375966" y="1073588"/>
                  <a:pt x="3373224" y="1083754"/>
                  <a:pt x="3373260" y="1069269"/>
                </a:cubicBezTo>
                <a:cubicBezTo>
                  <a:pt x="3373296" y="1054784"/>
                  <a:pt x="3373333" y="1038330"/>
                  <a:pt x="3376682" y="1024932"/>
                </a:cubicBezTo>
                <a:cubicBezTo>
                  <a:pt x="3373333" y="1011534"/>
                  <a:pt x="3380166" y="1004577"/>
                  <a:pt x="3376246" y="972170"/>
                </a:cubicBezTo>
                <a:cubicBezTo>
                  <a:pt x="3372326" y="939764"/>
                  <a:pt x="3359255" y="865536"/>
                  <a:pt x="3353163" y="830493"/>
                </a:cubicBezTo>
                <a:cubicBezTo>
                  <a:pt x="3347071" y="795450"/>
                  <a:pt x="3339196" y="779748"/>
                  <a:pt x="3339694" y="761913"/>
                </a:cubicBezTo>
                <a:cubicBezTo>
                  <a:pt x="3340192" y="744078"/>
                  <a:pt x="3355081" y="758357"/>
                  <a:pt x="3356149" y="723481"/>
                </a:cubicBezTo>
                <a:cubicBezTo>
                  <a:pt x="3357217" y="688605"/>
                  <a:pt x="3354562" y="609067"/>
                  <a:pt x="3346101" y="552659"/>
                </a:cubicBezTo>
                <a:cubicBezTo>
                  <a:pt x="3344310" y="540716"/>
                  <a:pt x="3335434" y="530058"/>
                  <a:pt x="3326004" y="522514"/>
                </a:cubicBezTo>
                <a:cubicBezTo>
                  <a:pt x="3317733" y="515897"/>
                  <a:pt x="3305501" y="516849"/>
                  <a:pt x="3295859" y="512466"/>
                </a:cubicBezTo>
                <a:cubicBezTo>
                  <a:pt x="3268586" y="500069"/>
                  <a:pt x="3244536" y="479538"/>
                  <a:pt x="3215472" y="472272"/>
                </a:cubicBezTo>
                <a:cubicBezTo>
                  <a:pt x="3193002" y="466655"/>
                  <a:pt x="3129669" y="451914"/>
                  <a:pt x="3114989" y="442127"/>
                </a:cubicBezTo>
                <a:lnTo>
                  <a:pt x="3054699" y="401934"/>
                </a:lnTo>
                <a:cubicBezTo>
                  <a:pt x="3024423" y="381750"/>
                  <a:pt x="3020059" y="377039"/>
                  <a:pt x="2984360" y="361740"/>
                </a:cubicBezTo>
                <a:cubicBezTo>
                  <a:pt x="2974625" y="357568"/>
                  <a:pt x="2964263" y="355041"/>
                  <a:pt x="2954215" y="351692"/>
                </a:cubicBezTo>
                <a:cubicBezTo>
                  <a:pt x="2944167" y="344993"/>
                  <a:pt x="2934872" y="336996"/>
                  <a:pt x="2924070" y="331595"/>
                </a:cubicBezTo>
                <a:cubicBezTo>
                  <a:pt x="2909656" y="324388"/>
                  <a:pt x="2866608" y="314718"/>
                  <a:pt x="2853732" y="311499"/>
                </a:cubicBezTo>
                <a:cubicBezTo>
                  <a:pt x="2821403" y="289946"/>
                  <a:pt x="2821639" y="288303"/>
                  <a:pt x="2783393" y="271305"/>
                </a:cubicBezTo>
                <a:cubicBezTo>
                  <a:pt x="2766910" y="263979"/>
                  <a:pt x="2750553" y="255955"/>
                  <a:pt x="2733151" y="251209"/>
                </a:cubicBezTo>
                <a:cubicBezTo>
                  <a:pt x="2713495" y="245848"/>
                  <a:pt x="2692750" y="245580"/>
                  <a:pt x="2672861" y="241160"/>
                </a:cubicBezTo>
                <a:cubicBezTo>
                  <a:pt x="2662521" y="238862"/>
                  <a:pt x="2652992" y="233681"/>
                  <a:pt x="2642716" y="231112"/>
                </a:cubicBezTo>
                <a:cubicBezTo>
                  <a:pt x="2626147" y="226970"/>
                  <a:pt x="2609044" y="225205"/>
                  <a:pt x="2592475" y="221063"/>
                </a:cubicBezTo>
                <a:cubicBezTo>
                  <a:pt x="2582199" y="218494"/>
                  <a:pt x="2572916" y="211341"/>
                  <a:pt x="2562329" y="211015"/>
                </a:cubicBezTo>
                <a:cubicBezTo>
                  <a:pt x="2354735" y="204628"/>
                  <a:pt x="2146998" y="204316"/>
                  <a:pt x="1939332" y="200967"/>
                </a:cubicBezTo>
                <a:cubicBezTo>
                  <a:pt x="1929284" y="197617"/>
                  <a:pt x="1919573" y="192995"/>
                  <a:pt x="1909187" y="190918"/>
                </a:cubicBezTo>
                <a:cubicBezTo>
                  <a:pt x="1859748" y="181030"/>
                  <a:pt x="1797171" y="177788"/>
                  <a:pt x="1748413" y="170822"/>
                </a:cubicBezTo>
                <a:cubicBezTo>
                  <a:pt x="1731506" y="168407"/>
                  <a:pt x="1714648" y="165267"/>
                  <a:pt x="1698171" y="160773"/>
                </a:cubicBezTo>
                <a:cubicBezTo>
                  <a:pt x="1677734" y="155199"/>
                  <a:pt x="1656828" y="150151"/>
                  <a:pt x="1637881" y="140677"/>
                </a:cubicBezTo>
                <a:cubicBezTo>
                  <a:pt x="1624483" y="133978"/>
                  <a:pt x="1612139" y="124521"/>
                  <a:pt x="1597688" y="120580"/>
                </a:cubicBezTo>
                <a:cubicBezTo>
                  <a:pt x="1574838" y="114348"/>
                  <a:pt x="1550795" y="113881"/>
                  <a:pt x="1527349" y="110532"/>
                </a:cubicBezTo>
                <a:cubicBezTo>
                  <a:pt x="1507252" y="103833"/>
                  <a:pt x="1486728" y="98303"/>
                  <a:pt x="1467059" y="90435"/>
                </a:cubicBezTo>
                <a:cubicBezTo>
                  <a:pt x="1450312" y="83736"/>
                  <a:pt x="1433929" y="76042"/>
                  <a:pt x="1416817" y="70338"/>
                </a:cubicBezTo>
                <a:cubicBezTo>
                  <a:pt x="1403716" y="65971"/>
                  <a:pt x="1389903" y="64084"/>
                  <a:pt x="1376624" y="60290"/>
                </a:cubicBezTo>
                <a:cubicBezTo>
                  <a:pt x="1357987" y="54965"/>
                  <a:pt x="1324668" y="40959"/>
                  <a:pt x="1306286" y="40193"/>
                </a:cubicBezTo>
                <a:cubicBezTo>
                  <a:pt x="1159000" y="34056"/>
                  <a:pt x="1011534" y="33494"/>
                  <a:pt x="864158" y="30145"/>
                </a:cubicBezTo>
                <a:cubicBezTo>
                  <a:pt x="844061" y="26795"/>
                  <a:pt x="823846" y="24092"/>
                  <a:pt x="803868" y="20096"/>
                </a:cubicBezTo>
                <a:cubicBezTo>
                  <a:pt x="790326" y="17388"/>
                  <a:pt x="777262" y="12518"/>
                  <a:pt x="763675" y="10048"/>
                </a:cubicBezTo>
                <a:cubicBezTo>
                  <a:pt x="740373" y="5811"/>
                  <a:pt x="716782" y="3349"/>
                  <a:pt x="693336" y="0"/>
                </a:cubicBezTo>
                <a:cubicBezTo>
                  <a:pt x="303511" y="25987"/>
                  <a:pt x="790705" y="0"/>
                  <a:pt x="381837" y="0"/>
                </a:cubicBezTo>
                <a:cubicBezTo>
                  <a:pt x="324798" y="0"/>
                  <a:pt x="267956" y="6699"/>
                  <a:pt x="211015" y="10048"/>
                </a:cubicBezTo>
                <a:cubicBezTo>
                  <a:pt x="200967" y="16747"/>
                  <a:pt x="190148" y="22414"/>
                  <a:pt x="180870" y="30145"/>
                </a:cubicBezTo>
                <a:cubicBezTo>
                  <a:pt x="169953" y="39242"/>
                  <a:pt x="162549" y="52407"/>
                  <a:pt x="150725" y="60290"/>
                </a:cubicBezTo>
                <a:cubicBezTo>
                  <a:pt x="141912" y="66165"/>
                  <a:pt x="130628" y="66989"/>
                  <a:pt x="120580" y="70338"/>
                </a:cubicBezTo>
                <a:cubicBezTo>
                  <a:pt x="50242" y="117231"/>
                  <a:pt x="73688" y="90435"/>
                  <a:pt x="40193" y="140677"/>
                </a:cubicBezTo>
                <a:cubicBezTo>
                  <a:pt x="17728" y="208072"/>
                  <a:pt x="6699" y="182544"/>
                  <a:pt x="0" y="190918"/>
                </a:cubicBezTo>
                <a:close/>
              </a:path>
            </a:pathLst>
          </a:custGeom>
          <a:solidFill>
            <a:schemeClr val="lt1"/>
          </a:solidFill>
          <a:ln w="264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 defTabSz="1218895">
              <a:buClr>
                <a:srgbClr val="FFFFFF"/>
              </a:buClr>
              <a:buSzPts val="1800"/>
            </a:pPr>
            <a:endParaRPr sz="2399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37" name="Google Shape;3437;p81"/>
          <p:cNvCxnSpPr/>
          <p:nvPr/>
        </p:nvCxnSpPr>
        <p:spPr>
          <a:xfrm>
            <a:off x="9291928" y="5275432"/>
            <a:ext cx="0" cy="562979"/>
          </a:xfrm>
          <a:prstGeom prst="straightConnector1">
            <a:avLst/>
          </a:prstGeom>
          <a:noFill/>
          <a:ln w="698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38" name="Google Shape;3438;p81"/>
          <p:cNvSpPr txBox="1">
            <a:spLocks noGrp="1"/>
          </p:cNvSpPr>
          <p:nvPr>
            <p:ph type="title"/>
          </p:nvPr>
        </p:nvSpPr>
        <p:spPr>
          <a:xfrm>
            <a:off x="164248" y="16883"/>
            <a:ext cx="11876129" cy="99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ctr" anchorCtr="0">
            <a:normAutofit fontScale="90000"/>
          </a:bodyPr>
          <a:lstStyle/>
          <a:p>
            <a:pPr>
              <a:buSzPts val="1800"/>
            </a:pPr>
            <a:r>
              <a:rPr lang="en-US" sz="2399"/>
              <a:t>Current ucvm query by depth specifies depth below ground level as a positive number. Negative depths are not valid because the query points would be in the air or in the water.</a:t>
            </a:r>
            <a:endParaRPr/>
          </a:p>
        </p:txBody>
      </p:sp>
      <p:sp>
        <p:nvSpPr>
          <p:cNvPr id="3439" name="Google Shape;3439;p81"/>
          <p:cNvSpPr txBox="1"/>
          <p:nvPr/>
        </p:nvSpPr>
        <p:spPr>
          <a:xfrm>
            <a:off x="9320867" y="4207232"/>
            <a:ext cx="2382938" cy="49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defTabSz="1218895">
              <a:buClr>
                <a:srgbClr val="000000"/>
              </a:buClr>
              <a:buSzPts val="1800"/>
            </a:pPr>
            <a:r>
              <a:rPr lang="en-US" sz="2399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above sea level</a:t>
            </a: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40" name="Google Shape;3440;p81"/>
          <p:cNvSpPr txBox="1"/>
          <p:nvPr/>
        </p:nvSpPr>
        <p:spPr>
          <a:xfrm>
            <a:off x="9117714" y="2040919"/>
            <a:ext cx="2895766" cy="49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defTabSz="1218895">
              <a:buClr>
                <a:srgbClr val="000000"/>
              </a:buClr>
              <a:buSzPts val="1800"/>
            </a:pPr>
            <a:r>
              <a:rPr lang="en-US" sz="2399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below ground level</a:t>
            </a:r>
            <a:endParaRPr sz="186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Google Shape;3409;p79"/>
          <p:cNvSpPr txBox="1">
            <a:spLocks noGrp="1"/>
          </p:cNvSpPr>
          <p:nvPr>
            <p:ph type="ftr" idx="11"/>
          </p:nvPr>
        </p:nvSpPr>
        <p:spPr>
          <a:xfrm>
            <a:off x="1241453" y="6593440"/>
            <a:ext cx="10031955" cy="25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defTabSz="1218895">
              <a:buClr>
                <a:srgbClr val="FFFFFF"/>
              </a:buClr>
              <a:buSzPts val="1050"/>
            </a:pPr>
            <a:r>
              <a:rPr lang="en-US" kern="0"/>
              <a:t>Statewide California Earthquake Center</a:t>
            </a:r>
            <a:endParaRPr kern="0"/>
          </a:p>
        </p:txBody>
      </p:sp>
      <p:sp>
        <p:nvSpPr>
          <p:cNvPr id="3410" name="Google Shape;3410;p79"/>
          <p:cNvSpPr txBox="1">
            <a:spLocks noGrp="1"/>
          </p:cNvSpPr>
          <p:nvPr>
            <p:ph type="sldNum" idx="12"/>
          </p:nvPr>
        </p:nvSpPr>
        <p:spPr>
          <a:xfrm>
            <a:off x="1" y="6602318"/>
            <a:ext cx="904135" cy="25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defTabSz="1218895">
              <a:buClr>
                <a:srgbClr val="953734"/>
              </a:buClr>
              <a:buSzPts val="900"/>
            </a:pPr>
            <a:fld id="{00000000-1234-1234-1234-123412341234}" type="slidenum">
              <a:rPr lang="en-US" kern="0"/>
              <a:pPr defTabSz="1218895">
                <a:buClr>
                  <a:srgbClr val="953734"/>
                </a:buClr>
                <a:buSzPts val="900"/>
              </a:pPr>
              <a:t>44</a:t>
            </a:fld>
            <a:endParaRPr kern="0"/>
          </a:p>
        </p:txBody>
      </p:sp>
      <p:pic>
        <p:nvPicPr>
          <p:cNvPr id="3411" name="Google Shape;3411;p79" descr="A close up of a hang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6745"/>
          <a:stretch/>
        </p:blipFill>
        <p:spPr>
          <a:xfrm>
            <a:off x="-1" y="1806821"/>
            <a:ext cx="12188825" cy="26481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2" name="Google Shape;3412;p79"/>
          <p:cNvGrpSpPr/>
          <p:nvPr/>
        </p:nvGrpSpPr>
        <p:grpSpPr>
          <a:xfrm>
            <a:off x="12171" y="1592462"/>
            <a:ext cx="2458564" cy="492227"/>
            <a:chOff x="0" y="2052507"/>
            <a:chExt cx="1844403" cy="369266"/>
          </a:xfrm>
        </p:grpSpPr>
        <p:cxnSp>
          <p:nvCxnSpPr>
            <p:cNvPr id="3413" name="Google Shape;3413;p79"/>
            <p:cNvCxnSpPr/>
            <p:nvPr/>
          </p:nvCxnSpPr>
          <p:spPr>
            <a:xfrm>
              <a:off x="0" y="2237173"/>
              <a:ext cx="381740" cy="0"/>
            </a:xfrm>
            <a:prstGeom prst="straightConnector1">
              <a:avLst/>
            </a:prstGeom>
            <a:noFill/>
            <a:ln w="412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414" name="Google Shape;3414;p79"/>
            <p:cNvSpPr txBox="1"/>
            <p:nvPr/>
          </p:nvSpPr>
          <p:spPr>
            <a:xfrm>
              <a:off x="441455" y="2052507"/>
              <a:ext cx="1402948" cy="369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8" tIns="60917" rIns="121868" bIns="60917" anchor="t" anchorCtr="0">
              <a:spAutoFit/>
            </a:bodyPr>
            <a:lstStyle/>
            <a:p>
              <a:pPr defTabSz="1218895">
                <a:buClr>
                  <a:srgbClr val="000000"/>
                </a:buClr>
                <a:buSzPts val="1800"/>
              </a:pPr>
              <a:r>
                <a:rPr lang="en-US" sz="2399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5000m Elev</a:t>
              </a:r>
              <a:endParaRPr sz="2399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Google Shape;3411;p79" descr="A close up of a hanger&#10;&#10;Description automatically generated">
            <a:extLst>
              <a:ext uri="{FF2B5EF4-FFF2-40B4-BE49-F238E27FC236}">
                <a16:creationId xmlns:a16="http://schemas.microsoft.com/office/drawing/2014/main" id="{38817AF3-211C-D24B-89BF-B9564A9321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2489" b="-57994"/>
          <a:stretch/>
        </p:blipFill>
        <p:spPr>
          <a:xfrm>
            <a:off x="-85182" y="5429411"/>
            <a:ext cx="12188825" cy="240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448;p82">
            <a:extLst>
              <a:ext uri="{FF2B5EF4-FFF2-40B4-BE49-F238E27FC236}">
                <a16:creationId xmlns:a16="http://schemas.microsoft.com/office/drawing/2014/main" id="{CCD7BC1F-2D22-4745-A656-35AF3AA19A90}"/>
              </a:ext>
            </a:extLst>
          </p:cNvPr>
          <p:cNvSpPr/>
          <p:nvPr/>
        </p:nvSpPr>
        <p:spPr>
          <a:xfrm>
            <a:off x="7732495" y="2774164"/>
            <a:ext cx="4578321" cy="2138323"/>
          </a:xfrm>
          <a:custGeom>
            <a:avLst/>
            <a:gdLst/>
            <a:ahLst/>
            <a:cxnLst/>
            <a:rect l="l" t="t" r="r" b="b"/>
            <a:pathLst>
              <a:path w="3434635" h="1604160" extrusionOk="0">
                <a:moveTo>
                  <a:pt x="0" y="0"/>
                </a:moveTo>
                <a:cubicBezTo>
                  <a:pt x="79310" y="124408"/>
                  <a:pt x="158620" y="248816"/>
                  <a:pt x="261257" y="373224"/>
                </a:cubicBezTo>
                <a:cubicBezTo>
                  <a:pt x="363894" y="497632"/>
                  <a:pt x="497632" y="628261"/>
                  <a:pt x="615820" y="746449"/>
                </a:cubicBezTo>
                <a:cubicBezTo>
                  <a:pt x="734008" y="864637"/>
                  <a:pt x="799322" y="973494"/>
                  <a:pt x="970383" y="1082351"/>
                </a:cubicBezTo>
                <a:cubicBezTo>
                  <a:pt x="1141444" y="1191208"/>
                  <a:pt x="1259632" y="1315617"/>
                  <a:pt x="1642187" y="1399592"/>
                </a:cubicBezTo>
                <a:cubicBezTo>
                  <a:pt x="2024742" y="1483567"/>
                  <a:pt x="2988906" y="1555102"/>
                  <a:pt x="3265714" y="1586204"/>
                </a:cubicBezTo>
                <a:cubicBezTo>
                  <a:pt x="3542522" y="1617306"/>
                  <a:pt x="3422779" y="1601755"/>
                  <a:pt x="3303036" y="1586204"/>
                </a:cubicBezTo>
              </a:path>
            </a:pathLst>
          </a:custGeom>
          <a:noFill/>
          <a:ln w="508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 defTabSz="1218895">
              <a:buClr>
                <a:srgbClr val="FFFFFF"/>
              </a:buClr>
              <a:buSzPts val="1800"/>
            </a:pPr>
            <a:endParaRPr sz="2399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450;p82">
            <a:extLst>
              <a:ext uri="{FF2B5EF4-FFF2-40B4-BE49-F238E27FC236}">
                <a16:creationId xmlns:a16="http://schemas.microsoft.com/office/drawing/2014/main" id="{56154252-E5DF-F44E-A287-F4EC52ABDC4B}"/>
              </a:ext>
            </a:extLst>
          </p:cNvPr>
          <p:cNvSpPr/>
          <p:nvPr/>
        </p:nvSpPr>
        <p:spPr>
          <a:xfrm>
            <a:off x="7669348" y="2370421"/>
            <a:ext cx="4502718" cy="1414783"/>
          </a:xfrm>
          <a:custGeom>
            <a:avLst/>
            <a:gdLst/>
            <a:ahLst/>
            <a:cxnLst/>
            <a:rect l="l" t="t" r="r" b="b"/>
            <a:pathLst>
              <a:path w="3377918" h="1327497" extrusionOk="0">
                <a:moveTo>
                  <a:pt x="0" y="190918"/>
                </a:moveTo>
                <a:lnTo>
                  <a:pt x="0" y="190918"/>
                </a:lnTo>
                <a:cubicBezTo>
                  <a:pt x="13398" y="217714"/>
                  <a:pt x="27796" y="244032"/>
                  <a:pt x="40193" y="271305"/>
                </a:cubicBezTo>
                <a:cubicBezTo>
                  <a:pt x="44576" y="280948"/>
                  <a:pt x="46268" y="283615"/>
                  <a:pt x="50242" y="301450"/>
                </a:cubicBezTo>
                <a:cubicBezTo>
                  <a:pt x="54216" y="319285"/>
                  <a:pt x="55198" y="358076"/>
                  <a:pt x="64039" y="378316"/>
                </a:cubicBezTo>
                <a:cubicBezTo>
                  <a:pt x="72880" y="398556"/>
                  <a:pt x="87718" y="421718"/>
                  <a:pt x="103288" y="422892"/>
                </a:cubicBezTo>
                <a:cubicBezTo>
                  <a:pt x="128797" y="444786"/>
                  <a:pt x="136120" y="400403"/>
                  <a:pt x="160773" y="401934"/>
                </a:cubicBezTo>
                <a:cubicBezTo>
                  <a:pt x="185426" y="403465"/>
                  <a:pt x="221064" y="422031"/>
                  <a:pt x="251209" y="432079"/>
                </a:cubicBezTo>
                <a:lnTo>
                  <a:pt x="281354" y="442127"/>
                </a:lnTo>
                <a:cubicBezTo>
                  <a:pt x="291402" y="448826"/>
                  <a:pt x="305098" y="451983"/>
                  <a:pt x="311499" y="462224"/>
                </a:cubicBezTo>
                <a:cubicBezTo>
                  <a:pt x="322726" y="480188"/>
                  <a:pt x="324896" y="502417"/>
                  <a:pt x="331595" y="522514"/>
                </a:cubicBezTo>
                <a:lnTo>
                  <a:pt x="351692" y="582804"/>
                </a:lnTo>
                <a:cubicBezTo>
                  <a:pt x="355041" y="592852"/>
                  <a:pt x="357003" y="603475"/>
                  <a:pt x="361740" y="612949"/>
                </a:cubicBezTo>
                <a:cubicBezTo>
                  <a:pt x="368439" y="626347"/>
                  <a:pt x="376274" y="639235"/>
                  <a:pt x="381837" y="653143"/>
                </a:cubicBezTo>
                <a:cubicBezTo>
                  <a:pt x="389705" y="672812"/>
                  <a:pt x="390183" y="695807"/>
                  <a:pt x="401934" y="713433"/>
                </a:cubicBezTo>
                <a:cubicBezTo>
                  <a:pt x="503514" y="865804"/>
                  <a:pt x="393569" y="709425"/>
                  <a:pt x="472272" y="803868"/>
                </a:cubicBezTo>
                <a:cubicBezTo>
                  <a:pt x="514140" y="854110"/>
                  <a:pt x="467248" y="817266"/>
                  <a:pt x="522514" y="854110"/>
                </a:cubicBezTo>
                <a:cubicBezTo>
                  <a:pt x="579457" y="939523"/>
                  <a:pt x="485667" y="807214"/>
                  <a:pt x="602901" y="924448"/>
                </a:cubicBezTo>
                <a:lnTo>
                  <a:pt x="663191" y="984738"/>
                </a:lnTo>
                <a:cubicBezTo>
                  <a:pt x="673239" y="994786"/>
                  <a:pt x="685453" y="1003059"/>
                  <a:pt x="693336" y="1014883"/>
                </a:cubicBezTo>
                <a:cubicBezTo>
                  <a:pt x="700035" y="1024931"/>
                  <a:pt x="704344" y="1037075"/>
                  <a:pt x="713433" y="1045028"/>
                </a:cubicBezTo>
                <a:cubicBezTo>
                  <a:pt x="713447" y="1045040"/>
                  <a:pt x="788788" y="1095265"/>
                  <a:pt x="803868" y="1105318"/>
                </a:cubicBezTo>
                <a:lnTo>
                  <a:pt x="834013" y="1125415"/>
                </a:lnTo>
                <a:cubicBezTo>
                  <a:pt x="840712" y="1135463"/>
                  <a:pt x="845571" y="1147021"/>
                  <a:pt x="854110" y="1155560"/>
                </a:cubicBezTo>
                <a:cubicBezTo>
                  <a:pt x="862649" y="1164099"/>
                  <a:pt x="876711" y="1166227"/>
                  <a:pt x="884255" y="1175657"/>
                </a:cubicBezTo>
                <a:cubicBezTo>
                  <a:pt x="890872" y="1183928"/>
                  <a:pt x="886813" y="1198312"/>
                  <a:pt x="894303" y="1205802"/>
                </a:cubicBezTo>
                <a:cubicBezTo>
                  <a:pt x="923941" y="1235440"/>
                  <a:pt x="974022" y="1257920"/>
                  <a:pt x="1014883" y="1266092"/>
                </a:cubicBezTo>
                <a:cubicBezTo>
                  <a:pt x="1031630" y="1269441"/>
                  <a:pt x="1046703" y="1272791"/>
                  <a:pt x="1065125" y="1276140"/>
                </a:cubicBezTo>
                <a:cubicBezTo>
                  <a:pt x="1083547" y="1279489"/>
                  <a:pt x="1060101" y="1287449"/>
                  <a:pt x="1125415" y="1286189"/>
                </a:cubicBezTo>
                <a:cubicBezTo>
                  <a:pt x="1190729" y="1284929"/>
                  <a:pt x="1377903" y="1264186"/>
                  <a:pt x="1457011" y="1268581"/>
                </a:cubicBezTo>
                <a:cubicBezTo>
                  <a:pt x="1955468" y="1339794"/>
                  <a:pt x="2592473" y="1290782"/>
                  <a:pt x="2903973" y="1306285"/>
                </a:cubicBezTo>
                <a:cubicBezTo>
                  <a:pt x="3154889" y="1318773"/>
                  <a:pt x="2943293" y="1289185"/>
                  <a:pt x="2964264" y="1286189"/>
                </a:cubicBezTo>
                <a:lnTo>
                  <a:pt x="3034602" y="1276140"/>
                </a:lnTo>
                <a:cubicBezTo>
                  <a:pt x="3054739" y="1273042"/>
                  <a:pt x="3041356" y="1259307"/>
                  <a:pt x="3094892" y="1266092"/>
                </a:cubicBezTo>
                <a:cubicBezTo>
                  <a:pt x="3148429" y="1272877"/>
                  <a:pt x="3038081" y="1356569"/>
                  <a:pt x="3355821" y="1316849"/>
                </a:cubicBezTo>
                <a:cubicBezTo>
                  <a:pt x="3365869" y="1310150"/>
                  <a:pt x="3360185" y="1271738"/>
                  <a:pt x="3359135" y="1267336"/>
                </a:cubicBezTo>
                <a:cubicBezTo>
                  <a:pt x="3358085" y="1262934"/>
                  <a:pt x="3346671" y="1285192"/>
                  <a:pt x="3349523" y="1290438"/>
                </a:cubicBezTo>
                <a:cubicBezTo>
                  <a:pt x="3352375" y="1295684"/>
                  <a:pt x="3366198" y="1308862"/>
                  <a:pt x="3376246" y="1298814"/>
                </a:cubicBezTo>
                <a:cubicBezTo>
                  <a:pt x="3379596" y="1268669"/>
                  <a:pt x="3376962" y="1150102"/>
                  <a:pt x="3376464" y="1111845"/>
                </a:cubicBezTo>
                <a:cubicBezTo>
                  <a:pt x="3375966" y="1073588"/>
                  <a:pt x="3373224" y="1083754"/>
                  <a:pt x="3373260" y="1069269"/>
                </a:cubicBezTo>
                <a:cubicBezTo>
                  <a:pt x="3373296" y="1054784"/>
                  <a:pt x="3373333" y="1038330"/>
                  <a:pt x="3376682" y="1024932"/>
                </a:cubicBezTo>
                <a:cubicBezTo>
                  <a:pt x="3373333" y="1011534"/>
                  <a:pt x="3380166" y="1004577"/>
                  <a:pt x="3376246" y="972170"/>
                </a:cubicBezTo>
                <a:cubicBezTo>
                  <a:pt x="3372326" y="939764"/>
                  <a:pt x="3359255" y="865536"/>
                  <a:pt x="3353163" y="830493"/>
                </a:cubicBezTo>
                <a:cubicBezTo>
                  <a:pt x="3347071" y="795450"/>
                  <a:pt x="3339196" y="779748"/>
                  <a:pt x="3339694" y="761913"/>
                </a:cubicBezTo>
                <a:cubicBezTo>
                  <a:pt x="3340192" y="744078"/>
                  <a:pt x="3355081" y="758357"/>
                  <a:pt x="3356149" y="723481"/>
                </a:cubicBezTo>
                <a:cubicBezTo>
                  <a:pt x="3357217" y="688605"/>
                  <a:pt x="3354562" y="609067"/>
                  <a:pt x="3346101" y="552659"/>
                </a:cubicBezTo>
                <a:cubicBezTo>
                  <a:pt x="3344310" y="540716"/>
                  <a:pt x="3335434" y="530058"/>
                  <a:pt x="3326004" y="522514"/>
                </a:cubicBezTo>
                <a:cubicBezTo>
                  <a:pt x="3317733" y="515897"/>
                  <a:pt x="3305501" y="516849"/>
                  <a:pt x="3295859" y="512466"/>
                </a:cubicBezTo>
                <a:cubicBezTo>
                  <a:pt x="3268586" y="500069"/>
                  <a:pt x="3244536" y="479538"/>
                  <a:pt x="3215472" y="472272"/>
                </a:cubicBezTo>
                <a:cubicBezTo>
                  <a:pt x="3193002" y="466655"/>
                  <a:pt x="3129669" y="451914"/>
                  <a:pt x="3114989" y="442127"/>
                </a:cubicBezTo>
                <a:lnTo>
                  <a:pt x="3054699" y="401934"/>
                </a:lnTo>
                <a:cubicBezTo>
                  <a:pt x="3024423" y="381750"/>
                  <a:pt x="3020059" y="377039"/>
                  <a:pt x="2984360" y="361740"/>
                </a:cubicBezTo>
                <a:cubicBezTo>
                  <a:pt x="2974625" y="357568"/>
                  <a:pt x="2964263" y="355041"/>
                  <a:pt x="2954215" y="351692"/>
                </a:cubicBezTo>
                <a:cubicBezTo>
                  <a:pt x="2944167" y="344993"/>
                  <a:pt x="2934872" y="336996"/>
                  <a:pt x="2924070" y="331595"/>
                </a:cubicBezTo>
                <a:cubicBezTo>
                  <a:pt x="2909656" y="324388"/>
                  <a:pt x="2866608" y="314718"/>
                  <a:pt x="2853732" y="311499"/>
                </a:cubicBezTo>
                <a:cubicBezTo>
                  <a:pt x="2821403" y="289946"/>
                  <a:pt x="2821639" y="288303"/>
                  <a:pt x="2783393" y="271305"/>
                </a:cubicBezTo>
                <a:cubicBezTo>
                  <a:pt x="2766910" y="263979"/>
                  <a:pt x="2750553" y="255955"/>
                  <a:pt x="2733151" y="251209"/>
                </a:cubicBezTo>
                <a:cubicBezTo>
                  <a:pt x="2713495" y="245848"/>
                  <a:pt x="2692750" y="245580"/>
                  <a:pt x="2672861" y="241160"/>
                </a:cubicBezTo>
                <a:cubicBezTo>
                  <a:pt x="2662521" y="238862"/>
                  <a:pt x="2652992" y="233681"/>
                  <a:pt x="2642716" y="231112"/>
                </a:cubicBezTo>
                <a:cubicBezTo>
                  <a:pt x="2626147" y="226970"/>
                  <a:pt x="2609044" y="225205"/>
                  <a:pt x="2592475" y="221063"/>
                </a:cubicBezTo>
                <a:cubicBezTo>
                  <a:pt x="2582199" y="218494"/>
                  <a:pt x="2572916" y="211341"/>
                  <a:pt x="2562329" y="211015"/>
                </a:cubicBezTo>
                <a:cubicBezTo>
                  <a:pt x="2354735" y="204628"/>
                  <a:pt x="2146998" y="204316"/>
                  <a:pt x="1939332" y="200967"/>
                </a:cubicBezTo>
                <a:cubicBezTo>
                  <a:pt x="1929284" y="197617"/>
                  <a:pt x="1919573" y="192995"/>
                  <a:pt x="1909187" y="190918"/>
                </a:cubicBezTo>
                <a:cubicBezTo>
                  <a:pt x="1859748" y="181030"/>
                  <a:pt x="1797171" y="177788"/>
                  <a:pt x="1748413" y="170822"/>
                </a:cubicBezTo>
                <a:cubicBezTo>
                  <a:pt x="1731506" y="168407"/>
                  <a:pt x="1714648" y="165267"/>
                  <a:pt x="1698171" y="160773"/>
                </a:cubicBezTo>
                <a:cubicBezTo>
                  <a:pt x="1677734" y="155199"/>
                  <a:pt x="1656828" y="150151"/>
                  <a:pt x="1637881" y="140677"/>
                </a:cubicBezTo>
                <a:cubicBezTo>
                  <a:pt x="1624483" y="133978"/>
                  <a:pt x="1612139" y="124521"/>
                  <a:pt x="1597688" y="120580"/>
                </a:cubicBezTo>
                <a:cubicBezTo>
                  <a:pt x="1574838" y="114348"/>
                  <a:pt x="1550795" y="113881"/>
                  <a:pt x="1527349" y="110532"/>
                </a:cubicBezTo>
                <a:cubicBezTo>
                  <a:pt x="1507252" y="103833"/>
                  <a:pt x="1486728" y="98303"/>
                  <a:pt x="1467059" y="90435"/>
                </a:cubicBezTo>
                <a:cubicBezTo>
                  <a:pt x="1450312" y="83736"/>
                  <a:pt x="1433929" y="76042"/>
                  <a:pt x="1416817" y="70338"/>
                </a:cubicBezTo>
                <a:cubicBezTo>
                  <a:pt x="1403716" y="65971"/>
                  <a:pt x="1389903" y="64084"/>
                  <a:pt x="1376624" y="60290"/>
                </a:cubicBezTo>
                <a:cubicBezTo>
                  <a:pt x="1357987" y="54965"/>
                  <a:pt x="1324668" y="40959"/>
                  <a:pt x="1306286" y="40193"/>
                </a:cubicBezTo>
                <a:cubicBezTo>
                  <a:pt x="1159000" y="34056"/>
                  <a:pt x="1011534" y="33494"/>
                  <a:pt x="864158" y="30145"/>
                </a:cubicBezTo>
                <a:cubicBezTo>
                  <a:pt x="844061" y="26795"/>
                  <a:pt x="823846" y="24092"/>
                  <a:pt x="803868" y="20096"/>
                </a:cubicBezTo>
                <a:cubicBezTo>
                  <a:pt x="790326" y="17388"/>
                  <a:pt x="777262" y="12518"/>
                  <a:pt x="763675" y="10048"/>
                </a:cubicBezTo>
                <a:cubicBezTo>
                  <a:pt x="740373" y="5811"/>
                  <a:pt x="716782" y="3349"/>
                  <a:pt x="693336" y="0"/>
                </a:cubicBezTo>
                <a:cubicBezTo>
                  <a:pt x="303511" y="25987"/>
                  <a:pt x="790705" y="0"/>
                  <a:pt x="381837" y="0"/>
                </a:cubicBezTo>
                <a:cubicBezTo>
                  <a:pt x="324798" y="0"/>
                  <a:pt x="267956" y="6699"/>
                  <a:pt x="211015" y="10048"/>
                </a:cubicBezTo>
                <a:cubicBezTo>
                  <a:pt x="200967" y="16747"/>
                  <a:pt x="190148" y="22414"/>
                  <a:pt x="180870" y="30145"/>
                </a:cubicBezTo>
                <a:cubicBezTo>
                  <a:pt x="169953" y="39242"/>
                  <a:pt x="162549" y="52407"/>
                  <a:pt x="150725" y="60290"/>
                </a:cubicBezTo>
                <a:cubicBezTo>
                  <a:pt x="141912" y="66165"/>
                  <a:pt x="130628" y="66989"/>
                  <a:pt x="120580" y="70338"/>
                </a:cubicBezTo>
                <a:cubicBezTo>
                  <a:pt x="50242" y="117231"/>
                  <a:pt x="73688" y="90435"/>
                  <a:pt x="40193" y="140677"/>
                </a:cubicBezTo>
                <a:cubicBezTo>
                  <a:pt x="17728" y="208072"/>
                  <a:pt x="6699" y="182544"/>
                  <a:pt x="0" y="190918"/>
                </a:cubicBezTo>
                <a:close/>
              </a:path>
            </a:pathLst>
          </a:custGeom>
          <a:solidFill>
            <a:schemeClr val="lt1"/>
          </a:solidFill>
          <a:ln w="264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 defTabSz="1218895">
              <a:buClr>
                <a:srgbClr val="FFFFFF"/>
              </a:buClr>
              <a:buSzPts val="1800"/>
            </a:pPr>
            <a:endParaRPr sz="2399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" name="Google Shape;3452;p82">
            <a:extLst>
              <a:ext uri="{FF2B5EF4-FFF2-40B4-BE49-F238E27FC236}">
                <a16:creationId xmlns:a16="http://schemas.microsoft.com/office/drawing/2014/main" id="{B345DB99-0FC7-C849-8705-96BC8C9648D4}"/>
              </a:ext>
            </a:extLst>
          </p:cNvPr>
          <p:cNvCxnSpPr/>
          <p:nvPr/>
        </p:nvCxnSpPr>
        <p:spPr>
          <a:xfrm>
            <a:off x="10411020" y="3843326"/>
            <a:ext cx="0" cy="563961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" name="Google Shape;3451;p82">
            <a:extLst>
              <a:ext uri="{FF2B5EF4-FFF2-40B4-BE49-F238E27FC236}">
                <a16:creationId xmlns:a16="http://schemas.microsoft.com/office/drawing/2014/main" id="{92A4A8AE-3D86-4341-A5CA-DDB41DE529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4248" y="16883"/>
            <a:ext cx="11876129" cy="99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>
              <a:buSzPts val="1800"/>
            </a:pPr>
            <a:r>
              <a:rPr lang="en-US" sz="2399" dirty="0"/>
              <a:t>CVM-H and </a:t>
            </a:r>
            <a:r>
              <a:rPr lang="en-US" sz="2399" dirty="0" err="1"/>
              <a:t>CenCal</a:t>
            </a:r>
            <a:r>
              <a:rPr lang="en-US" sz="2399" dirty="0"/>
              <a:t> models query by elevation return </a:t>
            </a:r>
            <a:r>
              <a:rPr lang="en-US" sz="2399" dirty="0" err="1"/>
              <a:t>Vp</a:t>
            </a:r>
            <a:r>
              <a:rPr lang="en-US" sz="2399" dirty="0"/>
              <a:t> and Vs properties of water for points below sea level and above ground level using a bathymetry model.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1744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5ABB98-CBE5-2ED1-EFF7-E251D4858DC4}"/>
              </a:ext>
            </a:extLst>
          </p:cNvPr>
          <p:cNvCxnSpPr>
            <a:cxnSpLocks/>
          </p:cNvCxnSpPr>
          <p:nvPr/>
        </p:nvCxnSpPr>
        <p:spPr>
          <a:xfrm>
            <a:off x="347150" y="1404923"/>
            <a:ext cx="39351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668A34-E4CF-C45A-B20A-9F5FC1A9BF0A}"/>
              </a:ext>
            </a:extLst>
          </p:cNvPr>
          <p:cNvCxnSpPr/>
          <p:nvPr/>
        </p:nvCxnSpPr>
        <p:spPr>
          <a:xfrm>
            <a:off x="347150" y="893"/>
            <a:ext cx="0" cy="6856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BD8219-589D-1BFC-0DEE-1C4A45C093E9}"/>
              </a:ext>
            </a:extLst>
          </p:cNvPr>
          <p:cNvCxnSpPr>
            <a:cxnSpLocks/>
          </p:cNvCxnSpPr>
          <p:nvPr/>
        </p:nvCxnSpPr>
        <p:spPr>
          <a:xfrm>
            <a:off x="347150" y="3124278"/>
            <a:ext cx="8215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DA5B10-CBC8-C2CC-DC87-43AC09DF5496}"/>
              </a:ext>
            </a:extLst>
          </p:cNvPr>
          <p:cNvCxnSpPr>
            <a:cxnSpLocks/>
          </p:cNvCxnSpPr>
          <p:nvPr/>
        </p:nvCxnSpPr>
        <p:spPr>
          <a:xfrm>
            <a:off x="396022" y="1990165"/>
            <a:ext cx="11792802" cy="41972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766D93-92E0-9D77-8DE6-A15081211660}"/>
              </a:ext>
            </a:extLst>
          </p:cNvPr>
          <p:cNvCxnSpPr>
            <a:cxnSpLocks/>
          </p:cNvCxnSpPr>
          <p:nvPr/>
        </p:nvCxnSpPr>
        <p:spPr>
          <a:xfrm>
            <a:off x="347150" y="1993149"/>
            <a:ext cx="8215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D7BD45-B31B-2526-9774-358454DD593D}"/>
              </a:ext>
            </a:extLst>
          </p:cNvPr>
          <p:cNvCxnSpPr>
            <a:cxnSpLocks/>
          </p:cNvCxnSpPr>
          <p:nvPr/>
        </p:nvCxnSpPr>
        <p:spPr>
          <a:xfrm>
            <a:off x="347150" y="1404923"/>
            <a:ext cx="8215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7603DD9-F930-501D-FB12-0526E2CBF55F}"/>
              </a:ext>
            </a:extLst>
          </p:cNvPr>
          <p:cNvCxnSpPr>
            <a:cxnSpLocks/>
          </p:cNvCxnSpPr>
          <p:nvPr/>
        </p:nvCxnSpPr>
        <p:spPr>
          <a:xfrm>
            <a:off x="347150" y="870696"/>
            <a:ext cx="8215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DC39BC-97A4-A55D-C333-04B69BAD731B}"/>
              </a:ext>
            </a:extLst>
          </p:cNvPr>
          <p:cNvCxnSpPr>
            <a:cxnSpLocks/>
          </p:cNvCxnSpPr>
          <p:nvPr/>
        </p:nvCxnSpPr>
        <p:spPr>
          <a:xfrm>
            <a:off x="347150" y="4874493"/>
            <a:ext cx="8215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DB2129-74CC-AE06-4660-C021774FE629}"/>
              </a:ext>
            </a:extLst>
          </p:cNvPr>
          <p:cNvCxnSpPr>
            <a:cxnSpLocks/>
          </p:cNvCxnSpPr>
          <p:nvPr/>
        </p:nvCxnSpPr>
        <p:spPr>
          <a:xfrm>
            <a:off x="347150" y="4286268"/>
            <a:ext cx="8215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EF9636-CB29-0621-6B00-358F274C0F28}"/>
              </a:ext>
            </a:extLst>
          </p:cNvPr>
          <p:cNvCxnSpPr>
            <a:cxnSpLocks/>
          </p:cNvCxnSpPr>
          <p:nvPr/>
        </p:nvCxnSpPr>
        <p:spPr>
          <a:xfrm>
            <a:off x="347150" y="6031661"/>
            <a:ext cx="8215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AE9D50-6C82-078A-1716-475EA31159DD}"/>
              </a:ext>
            </a:extLst>
          </p:cNvPr>
          <p:cNvCxnSpPr>
            <a:cxnSpLocks/>
          </p:cNvCxnSpPr>
          <p:nvPr/>
        </p:nvCxnSpPr>
        <p:spPr>
          <a:xfrm>
            <a:off x="347150" y="5443435"/>
            <a:ext cx="8215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F53AD2-1FB7-7B35-5CCF-57F5E60B902F}"/>
              </a:ext>
            </a:extLst>
          </p:cNvPr>
          <p:cNvCxnSpPr>
            <a:cxnSpLocks/>
          </p:cNvCxnSpPr>
          <p:nvPr/>
        </p:nvCxnSpPr>
        <p:spPr>
          <a:xfrm>
            <a:off x="347150" y="6589030"/>
            <a:ext cx="8215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8F3B1FB-3B32-8FC9-C8B9-F031119A0060}"/>
              </a:ext>
            </a:extLst>
          </p:cNvPr>
          <p:cNvCxnSpPr>
            <a:cxnSpLocks/>
          </p:cNvCxnSpPr>
          <p:nvPr/>
        </p:nvCxnSpPr>
        <p:spPr>
          <a:xfrm>
            <a:off x="347150" y="3698041"/>
            <a:ext cx="8215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21BEB62-787E-30FB-1D2A-715DB1136E72}"/>
              </a:ext>
            </a:extLst>
          </p:cNvPr>
          <p:cNvSpPr txBox="1"/>
          <p:nvPr/>
        </p:nvSpPr>
        <p:spPr>
          <a:xfrm>
            <a:off x="445651" y="2782137"/>
            <a:ext cx="723087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-2000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A63585-282A-1092-76AE-D347C49E4293}"/>
              </a:ext>
            </a:extLst>
          </p:cNvPr>
          <p:cNvSpPr txBox="1"/>
          <p:nvPr/>
        </p:nvSpPr>
        <p:spPr>
          <a:xfrm>
            <a:off x="465969" y="2230647"/>
            <a:ext cx="723087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-1000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DDE81B-3D82-3A37-707A-E36B917DE7BF}"/>
              </a:ext>
            </a:extLst>
          </p:cNvPr>
          <p:cNvSpPr txBox="1"/>
          <p:nvPr/>
        </p:nvSpPr>
        <p:spPr>
          <a:xfrm>
            <a:off x="535451" y="1662901"/>
            <a:ext cx="51314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   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FCB05F-4A92-E8F8-B71E-4C57505BDB68}"/>
              </a:ext>
            </a:extLst>
          </p:cNvPr>
          <p:cNvSpPr txBox="1"/>
          <p:nvPr/>
        </p:nvSpPr>
        <p:spPr>
          <a:xfrm>
            <a:off x="535452" y="1043402"/>
            <a:ext cx="652573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1000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37418C-FD11-8E37-6A59-86A919AFF7E5}"/>
              </a:ext>
            </a:extLst>
          </p:cNvPr>
          <p:cNvSpPr txBox="1"/>
          <p:nvPr/>
        </p:nvSpPr>
        <p:spPr>
          <a:xfrm>
            <a:off x="535452" y="482174"/>
            <a:ext cx="652573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2000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4F3035-F2FF-6ACA-15F4-4EE69695FAE1}"/>
              </a:ext>
            </a:extLst>
          </p:cNvPr>
          <p:cNvSpPr txBox="1"/>
          <p:nvPr/>
        </p:nvSpPr>
        <p:spPr>
          <a:xfrm>
            <a:off x="464938" y="3378696"/>
            <a:ext cx="723087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-3000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C07D14-2AAC-BA41-E1D4-E5B8CB1114B9}"/>
              </a:ext>
            </a:extLst>
          </p:cNvPr>
          <p:cNvSpPr txBox="1"/>
          <p:nvPr/>
        </p:nvSpPr>
        <p:spPr>
          <a:xfrm>
            <a:off x="464938" y="3943345"/>
            <a:ext cx="723087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-4000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B5E507-FB00-1CEE-641C-CB56A5B441BE}"/>
              </a:ext>
            </a:extLst>
          </p:cNvPr>
          <p:cNvSpPr txBox="1"/>
          <p:nvPr/>
        </p:nvSpPr>
        <p:spPr>
          <a:xfrm>
            <a:off x="445652" y="4572509"/>
            <a:ext cx="723087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-5000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023CB8-3DFC-B8CF-3734-9F4B31902FCD}"/>
              </a:ext>
            </a:extLst>
          </p:cNvPr>
          <p:cNvSpPr txBox="1"/>
          <p:nvPr/>
        </p:nvSpPr>
        <p:spPr>
          <a:xfrm>
            <a:off x="445652" y="5104802"/>
            <a:ext cx="723087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-6000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EC4EE3-FA64-FC95-6569-5E27D9CD7EBF}"/>
              </a:ext>
            </a:extLst>
          </p:cNvPr>
          <p:cNvSpPr txBox="1"/>
          <p:nvPr/>
        </p:nvSpPr>
        <p:spPr>
          <a:xfrm>
            <a:off x="445652" y="5693029"/>
            <a:ext cx="723087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-7000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2F4A2B-3182-42E9-A1DE-7F3E438E51E7}"/>
              </a:ext>
            </a:extLst>
          </p:cNvPr>
          <p:cNvSpPr txBox="1"/>
          <p:nvPr/>
        </p:nvSpPr>
        <p:spPr>
          <a:xfrm>
            <a:off x="396402" y="6219794"/>
            <a:ext cx="723087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-8000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7D8942-8EAC-393C-6BDB-BAEA001708E7}"/>
              </a:ext>
            </a:extLst>
          </p:cNvPr>
          <p:cNvSpPr/>
          <p:nvPr/>
        </p:nvSpPr>
        <p:spPr>
          <a:xfrm>
            <a:off x="4164173" y="2758110"/>
            <a:ext cx="188631" cy="1886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CCA6F7F-D1A1-8B9F-A842-B17AD929BA15}"/>
              </a:ext>
            </a:extLst>
          </p:cNvPr>
          <p:cNvSpPr/>
          <p:nvPr/>
        </p:nvSpPr>
        <p:spPr>
          <a:xfrm>
            <a:off x="4164173" y="1686069"/>
            <a:ext cx="188631" cy="1886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B6DED28-598B-869D-299C-749B940E1C84}"/>
              </a:ext>
            </a:extLst>
          </p:cNvPr>
          <p:cNvSpPr/>
          <p:nvPr/>
        </p:nvSpPr>
        <p:spPr>
          <a:xfrm>
            <a:off x="4093638" y="6215781"/>
            <a:ext cx="188631" cy="1886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6D0CEA-A1FD-5356-B0C5-CB2F51901248}"/>
              </a:ext>
            </a:extLst>
          </p:cNvPr>
          <p:cNvSpPr txBox="1"/>
          <p:nvPr/>
        </p:nvSpPr>
        <p:spPr>
          <a:xfrm>
            <a:off x="4459724" y="1577538"/>
            <a:ext cx="957064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+400 asl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6FAFC2-CA01-450B-02D4-F43F9B361E03}"/>
              </a:ext>
            </a:extLst>
          </p:cNvPr>
          <p:cNvSpPr txBox="1"/>
          <p:nvPr/>
        </p:nvSpPr>
        <p:spPr>
          <a:xfrm>
            <a:off x="4493903" y="2685670"/>
            <a:ext cx="1039244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-1500 </a:t>
            </a:r>
            <a:r>
              <a:rPr lang="en-US" sz="1799" dirty="0" err="1">
                <a:solidFill>
                  <a:prstClr val="black"/>
                </a:solidFill>
                <a:latin typeface="Calibri" panose="020F0502020204030204"/>
              </a:rPr>
              <a:t>bsl</a:t>
            </a:r>
            <a:endParaRPr lang="en-US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6A751-29B1-812E-CD7C-A057A1BF1A84}"/>
              </a:ext>
            </a:extLst>
          </p:cNvPr>
          <p:cNvSpPr txBox="1"/>
          <p:nvPr/>
        </p:nvSpPr>
        <p:spPr>
          <a:xfrm>
            <a:off x="4646633" y="6163734"/>
            <a:ext cx="1039244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-7500 </a:t>
            </a:r>
            <a:r>
              <a:rPr lang="en-US" sz="1799" dirty="0" err="1">
                <a:solidFill>
                  <a:prstClr val="black"/>
                </a:solidFill>
                <a:latin typeface="Calibri" panose="020F0502020204030204"/>
              </a:rPr>
              <a:t>bsl</a:t>
            </a:r>
            <a:endParaRPr lang="en-US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17AB2C0-D1B0-4ABC-DCB4-4141BD3AF769}"/>
              </a:ext>
            </a:extLst>
          </p:cNvPr>
          <p:cNvCxnSpPr>
            <a:cxnSpLocks/>
          </p:cNvCxnSpPr>
          <p:nvPr/>
        </p:nvCxnSpPr>
        <p:spPr>
          <a:xfrm>
            <a:off x="347151" y="2599883"/>
            <a:ext cx="70010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73C21E3E-12BA-6B8D-125B-51F0311E3917}"/>
              </a:ext>
            </a:extLst>
          </p:cNvPr>
          <p:cNvSpPr/>
          <p:nvPr/>
        </p:nvSpPr>
        <p:spPr>
          <a:xfrm>
            <a:off x="7192648" y="2730433"/>
            <a:ext cx="188631" cy="1886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23907B-97FC-300C-21E7-22463626A70A}"/>
              </a:ext>
            </a:extLst>
          </p:cNvPr>
          <p:cNvSpPr txBox="1"/>
          <p:nvPr/>
        </p:nvSpPr>
        <p:spPr>
          <a:xfrm>
            <a:off x="7394114" y="2656607"/>
            <a:ext cx="1039244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-1500 </a:t>
            </a:r>
            <a:r>
              <a:rPr lang="en-US" sz="1799" dirty="0" err="1">
                <a:solidFill>
                  <a:prstClr val="black"/>
                </a:solidFill>
                <a:latin typeface="Calibri" panose="020F0502020204030204"/>
              </a:rPr>
              <a:t>bsl</a:t>
            </a:r>
            <a:endParaRPr lang="en-US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4325A4E-7808-627B-5F8E-07B08E1F3E99}"/>
              </a:ext>
            </a:extLst>
          </p:cNvPr>
          <p:cNvSpPr/>
          <p:nvPr/>
        </p:nvSpPr>
        <p:spPr>
          <a:xfrm>
            <a:off x="370017" y="882034"/>
            <a:ext cx="11753510" cy="2111651"/>
          </a:xfrm>
          <a:custGeom>
            <a:avLst/>
            <a:gdLst>
              <a:gd name="connsiteX0" fmla="*/ 0 w 11756572"/>
              <a:gd name="connsiteY0" fmla="*/ 1056333 h 2068704"/>
              <a:gd name="connsiteX1" fmla="*/ 2133600 w 11756572"/>
              <a:gd name="connsiteY1" fmla="*/ 11304 h 2068704"/>
              <a:gd name="connsiteX2" fmla="*/ 4093029 w 11756572"/>
              <a:gd name="connsiteY2" fmla="*/ 577362 h 2068704"/>
              <a:gd name="connsiteX3" fmla="*/ 7184572 w 11756572"/>
              <a:gd name="connsiteY3" fmla="*/ 1731247 h 2068704"/>
              <a:gd name="connsiteX4" fmla="*/ 11756572 w 11756572"/>
              <a:gd name="connsiteY4" fmla="*/ 2068704 h 206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6572" h="2068704">
                <a:moveTo>
                  <a:pt x="0" y="1056333"/>
                </a:moveTo>
                <a:cubicBezTo>
                  <a:pt x="725714" y="573732"/>
                  <a:pt x="1451429" y="91132"/>
                  <a:pt x="2133600" y="11304"/>
                </a:cubicBezTo>
                <a:cubicBezTo>
                  <a:pt x="2815772" y="-68525"/>
                  <a:pt x="3251200" y="290705"/>
                  <a:pt x="4093029" y="577362"/>
                </a:cubicBezTo>
                <a:cubicBezTo>
                  <a:pt x="4934858" y="864019"/>
                  <a:pt x="5907315" y="1482690"/>
                  <a:pt x="7184572" y="1731247"/>
                </a:cubicBezTo>
                <a:cubicBezTo>
                  <a:pt x="8461829" y="1979804"/>
                  <a:pt x="10109200" y="2024254"/>
                  <a:pt x="11756572" y="2068704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25DC12-AC48-F777-81DF-811A21894064}"/>
              </a:ext>
            </a:extLst>
          </p:cNvPr>
          <p:cNvSpPr/>
          <p:nvPr/>
        </p:nvSpPr>
        <p:spPr>
          <a:xfrm>
            <a:off x="7241382" y="6226728"/>
            <a:ext cx="188631" cy="1886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AF67E2-D5A7-74EE-A441-8B675DEEFB2A}"/>
              </a:ext>
            </a:extLst>
          </p:cNvPr>
          <p:cNvSpPr txBox="1"/>
          <p:nvPr/>
        </p:nvSpPr>
        <p:spPr>
          <a:xfrm>
            <a:off x="7545410" y="6136426"/>
            <a:ext cx="1039244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-7500 </a:t>
            </a:r>
            <a:r>
              <a:rPr lang="en-US" sz="1799" dirty="0" err="1">
                <a:solidFill>
                  <a:prstClr val="black"/>
                </a:solidFill>
                <a:latin typeface="Calibri" panose="020F0502020204030204"/>
              </a:rPr>
              <a:t>bsl</a:t>
            </a:r>
            <a:endParaRPr lang="en-US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630C640-E2CE-7E29-FE49-F3A477581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926314"/>
              </p:ext>
            </p:extLst>
          </p:nvPr>
        </p:nvGraphicFramePr>
        <p:xfrm>
          <a:off x="9801098" y="93423"/>
          <a:ext cx="2322431" cy="4543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764">
                  <a:extLst>
                    <a:ext uri="{9D8B030D-6E8A-4147-A177-3AD203B41FA5}">
                      <a16:colId xmlns:a16="http://schemas.microsoft.com/office/drawing/2014/main" val="2196139450"/>
                    </a:ext>
                  </a:extLst>
                </a:gridCol>
                <a:gridCol w="718270">
                  <a:extLst>
                    <a:ext uri="{9D8B030D-6E8A-4147-A177-3AD203B41FA5}">
                      <a16:colId xmlns:a16="http://schemas.microsoft.com/office/drawing/2014/main" val="1530765326"/>
                    </a:ext>
                  </a:extLst>
                </a:gridCol>
                <a:gridCol w="892397">
                  <a:extLst>
                    <a:ext uri="{9D8B030D-6E8A-4147-A177-3AD203B41FA5}">
                      <a16:colId xmlns:a16="http://schemas.microsoft.com/office/drawing/2014/main" val="2093306628"/>
                    </a:ext>
                  </a:extLst>
                </a:gridCol>
              </a:tblGrid>
              <a:tr h="1264591">
                <a:tc>
                  <a:txBody>
                    <a:bodyPr/>
                    <a:lstStyle/>
                    <a:p>
                      <a:r>
                        <a:rPr lang="en-US" sz="1100" dirty="0"/>
                        <a:t>Interface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GMD Standard Query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GMD Squashing Query (5000m,surface=</a:t>
                      </a:r>
                      <a:r>
                        <a:rPr lang="en-US" sz="1100" dirty="0" err="1"/>
                        <a:t>Topography_bathymetry</a:t>
                      </a:r>
                      <a:r>
                        <a:rPr lang="en-US" sz="1100" dirty="0"/>
                        <a:t>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47556608"/>
                  </a:ext>
                </a:extLst>
              </a:tr>
              <a:tr h="265584">
                <a:tc>
                  <a:txBody>
                    <a:bodyPr/>
                    <a:lstStyle/>
                    <a:p>
                      <a:r>
                        <a:rPr lang="en-US" sz="1100" dirty="0"/>
                        <a:t>PT1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400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-600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59221963"/>
                  </a:ext>
                </a:extLst>
              </a:tr>
              <a:tr h="1096994">
                <a:tc>
                  <a:txBody>
                    <a:bodyPr/>
                    <a:lstStyle/>
                    <a:p>
                      <a:r>
                        <a:rPr lang="en-US" sz="1100" dirty="0"/>
                        <a:t>PT2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-1500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-2500 (approx. due to interpolation)</a:t>
                      </a:r>
                    </a:p>
                    <a:p>
                      <a:endParaRPr lang="en-US" sz="1100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198230560"/>
                  </a:ext>
                </a:extLst>
              </a:tr>
              <a:tr h="493228">
                <a:tc>
                  <a:txBody>
                    <a:bodyPr/>
                    <a:lstStyle/>
                    <a:p>
                      <a:r>
                        <a:rPr lang="en-US" sz="1100" dirty="0"/>
                        <a:t>PT3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-7500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-7500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987767394"/>
                  </a:ext>
                </a:extLst>
              </a:tr>
              <a:tr h="493228">
                <a:tc>
                  <a:txBody>
                    <a:bodyPr/>
                    <a:lstStyle/>
                    <a:p>
                      <a:r>
                        <a:rPr lang="en-US" sz="1100" dirty="0"/>
                        <a:t>PT4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-1500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-500</a:t>
                      </a:r>
                    </a:p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(approx. </a:t>
                      </a:r>
                      <a:r>
                        <a:rPr lang="en-US" sz="1100"/>
                        <a:t>due to interpolation)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337730146"/>
                  </a:ext>
                </a:extLst>
              </a:tr>
              <a:tr h="493228">
                <a:tc>
                  <a:txBody>
                    <a:bodyPr/>
                    <a:lstStyle/>
                    <a:p>
                      <a:r>
                        <a:rPr lang="en-US" sz="1100" dirty="0"/>
                        <a:t>PT5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-7500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-7500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9791437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AB73CAA-6B9C-E658-6193-B5041C6BD577}"/>
              </a:ext>
            </a:extLst>
          </p:cNvPr>
          <p:cNvSpPr txBox="1"/>
          <p:nvPr/>
        </p:nvSpPr>
        <p:spPr>
          <a:xfrm>
            <a:off x="3211805" y="1595766"/>
            <a:ext cx="4984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Pt1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C38B96-F128-0710-6451-1D71B38C579C}"/>
              </a:ext>
            </a:extLst>
          </p:cNvPr>
          <p:cNvSpPr txBox="1"/>
          <p:nvPr/>
        </p:nvSpPr>
        <p:spPr>
          <a:xfrm>
            <a:off x="3232842" y="2667807"/>
            <a:ext cx="4984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Pt2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38DB88-9247-B810-F436-BCA4B10519B6}"/>
              </a:ext>
            </a:extLst>
          </p:cNvPr>
          <p:cNvSpPr txBox="1"/>
          <p:nvPr/>
        </p:nvSpPr>
        <p:spPr>
          <a:xfrm>
            <a:off x="3310085" y="6120433"/>
            <a:ext cx="4984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Pt3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F2DCD6-04FD-103D-EFDB-9F81257CA5E1}"/>
              </a:ext>
            </a:extLst>
          </p:cNvPr>
          <p:cNvSpPr txBox="1"/>
          <p:nvPr/>
        </p:nvSpPr>
        <p:spPr>
          <a:xfrm>
            <a:off x="6594136" y="2659988"/>
            <a:ext cx="4984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Pt4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9F31CE-997B-B453-5ECC-97E8E0F8D115}"/>
              </a:ext>
            </a:extLst>
          </p:cNvPr>
          <p:cNvSpPr txBox="1"/>
          <p:nvPr/>
        </p:nvSpPr>
        <p:spPr>
          <a:xfrm>
            <a:off x="6627518" y="6165421"/>
            <a:ext cx="4984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Pt5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6B6C3D-367F-5048-05E7-13068002C609}"/>
              </a:ext>
            </a:extLst>
          </p:cNvPr>
          <p:cNvSpPr txBox="1"/>
          <p:nvPr/>
        </p:nvSpPr>
        <p:spPr>
          <a:xfrm>
            <a:off x="4282269" y="349145"/>
            <a:ext cx="1429122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Ground Level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6BB4AC-835D-0920-0888-9C205324A672}"/>
              </a:ext>
            </a:extLst>
          </p:cNvPr>
          <p:cNvSpPr txBox="1"/>
          <p:nvPr/>
        </p:nvSpPr>
        <p:spPr>
          <a:xfrm>
            <a:off x="7394113" y="851409"/>
            <a:ext cx="1006552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 panose="020F0502020204030204"/>
              </a:rPr>
              <a:t>Sea level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7C81816-E87B-F769-0F99-962BAD265216}"/>
              </a:ext>
            </a:extLst>
          </p:cNvPr>
          <p:cNvCxnSpPr/>
          <p:nvPr/>
        </p:nvCxnSpPr>
        <p:spPr>
          <a:xfrm flipH="1">
            <a:off x="3710273" y="666792"/>
            <a:ext cx="642531" cy="376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024DE3F-6463-2F56-7BAA-1F01C869AB6C}"/>
              </a:ext>
            </a:extLst>
          </p:cNvPr>
          <p:cNvCxnSpPr>
            <a:cxnSpLocks/>
          </p:cNvCxnSpPr>
          <p:nvPr/>
        </p:nvCxnSpPr>
        <p:spPr>
          <a:xfrm>
            <a:off x="7966865" y="1178234"/>
            <a:ext cx="360186" cy="806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C326532-EC50-4A00-6B60-2B700664C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D609BDBC-C410-1C07-CC2B-94E86D233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B1D1-BB38-1942-AE50-4B248F9EEDA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86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0C5C5-8590-92A8-ACED-84B8B4A29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52A45-9AF1-BF2E-DE47-4509F657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5</a:t>
            </a:fld>
            <a:endParaRPr lang="uk-UA" dirty="0"/>
          </a:p>
        </p:txBody>
      </p:sp>
      <p:pic>
        <p:nvPicPr>
          <p:cNvPr id="6" name="Picture 5" descr="A screenshot of a table&#10;&#10;Description automatically generated">
            <a:extLst>
              <a:ext uri="{FF2B5EF4-FFF2-40B4-BE49-F238E27FC236}">
                <a16:creationId xmlns:a16="http://schemas.microsoft.com/office/drawing/2014/main" id="{32D3C6A3-D28E-69D6-6E7E-0FA2761B1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948" y="36174"/>
            <a:ext cx="5330142" cy="6858000"/>
          </a:xfrm>
          <a:prstGeom prst="rect">
            <a:avLst/>
          </a:prstGeom>
        </p:spPr>
      </p:pic>
      <p:pic>
        <p:nvPicPr>
          <p:cNvPr id="5" name="Picture 4" descr="A map of the earth with different colored squares&#10;&#10;Description automatically generated">
            <a:extLst>
              <a:ext uri="{FF2B5EF4-FFF2-40B4-BE49-F238E27FC236}">
                <a16:creationId xmlns:a16="http://schemas.microsoft.com/office/drawing/2014/main" id="{6431A4FA-FB7F-8D60-B569-85F17EF15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3" y="47478"/>
            <a:ext cx="5827349" cy="68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17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0C5C5-8590-92A8-ACED-84B8B4A29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52A45-9AF1-BF2E-DE47-4509F657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6</a:t>
            </a:fld>
            <a:endParaRPr lang="uk-U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F8098-0119-796E-0D33-E0D1DE0093F7}"/>
              </a:ext>
            </a:extLst>
          </p:cNvPr>
          <p:cNvSpPr txBox="1"/>
          <p:nvPr/>
        </p:nvSpPr>
        <p:spPr>
          <a:xfrm>
            <a:off x="27522" y="152400"/>
            <a:ext cx="12010491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CVM-H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/>
              <a:t>Shaw, J. H., A. </a:t>
            </a:r>
            <a:r>
              <a:rPr lang="en-US" sz="1000" dirty="0" err="1"/>
              <a:t>Plesch</a:t>
            </a:r>
            <a:r>
              <a:rPr lang="en-US" sz="1000" dirty="0"/>
              <a:t>, C. Tape, M. P. Suess, T. H. Jordan, G. Ely, E. </a:t>
            </a:r>
            <a:r>
              <a:rPr lang="en-US" sz="1000" dirty="0" err="1"/>
              <a:t>Hauksson</a:t>
            </a:r>
            <a:r>
              <a:rPr lang="en-US" sz="1000" dirty="0"/>
              <a:t>, J. Tromp, T. </a:t>
            </a:r>
            <a:r>
              <a:rPr lang="en-US" sz="1000" dirty="0" err="1"/>
              <a:t>Tanimoto</a:t>
            </a:r>
            <a:r>
              <a:rPr lang="en-US" sz="1000" dirty="0"/>
              <a:t>, R. Graves, K. Olsen, C. Nicholson, P. J. </a:t>
            </a:r>
            <a:r>
              <a:rPr lang="en-US" sz="1000" dirty="0" err="1"/>
              <a:t>Maechling</a:t>
            </a:r>
            <a:r>
              <a:rPr lang="en-US" sz="1000" dirty="0"/>
              <a:t>, C. Rivero, P. Lovely, C. M. </a:t>
            </a:r>
            <a:r>
              <a:rPr lang="en-US" sz="1000" dirty="0" err="1"/>
              <a:t>Brankman</a:t>
            </a:r>
            <a:r>
              <a:rPr lang="en-US" sz="1000" dirty="0"/>
              <a:t>, J. Munster (2015). Unified Structural Representation of the southern California crust and upper mantle. Earth and Planetary Science Letters. 415 1, </a:t>
            </a:r>
            <a:r>
              <a:rPr lang="en-US" sz="1000" dirty="0" err="1"/>
              <a:t>doi</a:t>
            </a:r>
            <a:r>
              <a:rPr lang="en-US" sz="1000" dirty="0"/>
              <a:t>: 10.1016/j.epsl.2015.01.016 SCEC Contribution 2004</a:t>
            </a:r>
          </a:p>
          <a:p>
            <a:r>
              <a:rPr lang="en-US" sz="1000" b="1" dirty="0"/>
              <a:t>CVM-S Model: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 err="1"/>
              <a:t>Magistrale</a:t>
            </a:r>
            <a:r>
              <a:rPr lang="en-US" sz="1000" dirty="0"/>
              <a:t>, H, Day, S, Clayton, RW, Graves, RW (2000) The SCEC southern California reference three-dimensional seismic velocity model version 2. Bulletin of the Seismological Society of America 90(6B): S65–S76.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/>
              <a:t>Kohler, MD, </a:t>
            </a:r>
            <a:r>
              <a:rPr lang="en-US" sz="1000" dirty="0" err="1"/>
              <a:t>Magistrale</a:t>
            </a:r>
            <a:r>
              <a:rPr lang="en-US" sz="1000" dirty="0"/>
              <a:t>, H, Clayton, RW (2003) Mantle heterogeneities and the SCEC reference three-dimensional seismic velocity model version 3. Bulletin of the Seismological Society of America 93(2): 757–774.</a:t>
            </a:r>
          </a:p>
          <a:p>
            <a:r>
              <a:rPr lang="en-US" sz="1000" b="1" dirty="0"/>
              <a:t>CVM-S4.26 and CVM-S4.26.M01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/>
              <a:t>Lee, E.-J., P. Chen, T. H. Jordan, P. J. </a:t>
            </a:r>
            <a:r>
              <a:rPr lang="en-US" sz="1000" dirty="0" err="1"/>
              <a:t>Maechling</a:t>
            </a:r>
            <a:r>
              <a:rPr lang="en-US" sz="1000" dirty="0"/>
              <a:t>, M. A. M. </a:t>
            </a:r>
            <a:r>
              <a:rPr lang="en-US" sz="1000" dirty="0" err="1"/>
              <a:t>Denolle</a:t>
            </a:r>
            <a:r>
              <a:rPr lang="en-US" sz="1000" dirty="0"/>
              <a:t>, and G. </a:t>
            </a:r>
            <a:r>
              <a:rPr lang="en-US" sz="1000" dirty="0" err="1"/>
              <a:t>C.Beroza</a:t>
            </a:r>
            <a:r>
              <a:rPr lang="en-US" sz="1000" dirty="0"/>
              <a:t> (2014), Full 3-D tomography for crustal structure in Southern California based on the scattering-integral and the adjoint-waveﬁeld methods, J. </a:t>
            </a:r>
            <a:r>
              <a:rPr lang="en-US" sz="1000" dirty="0" err="1"/>
              <a:t>Geophys</a:t>
            </a:r>
            <a:r>
              <a:rPr lang="en-US" sz="1000" dirty="0"/>
              <a:t>. Res. Solid Earth, 119, doi:10.1002/2014JB011346. SCEC Contribution 6093</a:t>
            </a:r>
          </a:p>
          <a:p>
            <a:r>
              <a:rPr lang="en-US" sz="1000" b="1" dirty="0"/>
              <a:t>USGS Central California Model (</a:t>
            </a:r>
            <a:r>
              <a:rPr lang="en-US" sz="1000" b="1" dirty="0" err="1"/>
              <a:t>cencal</a:t>
            </a:r>
            <a:r>
              <a:rPr lang="en-US" sz="1000" b="1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 err="1"/>
              <a:t>Brocher</a:t>
            </a:r>
            <a:r>
              <a:rPr lang="en-US" sz="1000" dirty="0"/>
              <a:t>, Tom &amp; </a:t>
            </a:r>
            <a:r>
              <a:rPr lang="en-US" sz="1000" dirty="0" err="1"/>
              <a:t>Aagaard</a:t>
            </a:r>
            <a:r>
              <a:rPr lang="en-US" sz="1000" dirty="0"/>
              <a:t>, Brad &amp; Simpson, R. &amp; </a:t>
            </a:r>
            <a:r>
              <a:rPr lang="en-US" sz="1000" dirty="0" err="1"/>
              <a:t>Jachens</a:t>
            </a:r>
            <a:r>
              <a:rPr lang="en-US" sz="1000" dirty="0"/>
              <a:t>, R.. (2006). The USGS 3D Seismic Velocity Model for Northern California. AGU Fall Meeting Abstracts. -1. 1266.</a:t>
            </a:r>
          </a:p>
          <a:p>
            <a:r>
              <a:rPr lang="en-US" sz="1000" b="1" dirty="0"/>
              <a:t>ALBACORE Model: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/>
              <a:t>Bowden, D. C., Kohler, M. D., Tsai, V. C., &amp; </a:t>
            </a:r>
            <a:r>
              <a:rPr lang="en-US" sz="1000" dirty="0" err="1"/>
              <a:t>Weeraratne</a:t>
            </a:r>
            <a:r>
              <a:rPr lang="en-US" sz="1000" dirty="0"/>
              <a:t>, D. S. (2016). Offshore southern California lithospheric velocity structure from noise cross-correlation functions. Journal of Geophysical Research, 121(5), 3415-3427. </a:t>
            </a:r>
            <a:r>
              <a:rPr lang="en-US" sz="1000" dirty="0" err="1"/>
              <a:t>doi</a:t>
            </a:r>
            <a:r>
              <a:rPr lang="en-US" sz="1000" dirty="0"/>
              <a:t>: 10.1002/2016JB012919.</a:t>
            </a:r>
          </a:p>
          <a:p>
            <a:r>
              <a:rPr lang="en-US" sz="1000" b="1" dirty="0"/>
              <a:t>Imperial Valley Model: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/>
              <a:t>Persaud P., Y. Ma, J. M. Stock, J. Hole, G. </a:t>
            </a:r>
            <a:r>
              <a:rPr lang="en-US" sz="1000" dirty="0" err="1"/>
              <a:t>Fuis</a:t>
            </a:r>
            <a:r>
              <a:rPr lang="en-US" sz="1000" dirty="0"/>
              <a:t> and L. Han (2016), Fault zone characteristics and basin complexity in the southern Salton Trough, California , Geology, 44(9), p. 747-750, doi:10.1130/G38033.1.</a:t>
            </a:r>
          </a:p>
          <a:p>
            <a:r>
              <a:rPr lang="en-US" sz="1000" b="1" dirty="0"/>
              <a:t>Coachella Valley Model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 err="1"/>
              <a:t>Ajala</a:t>
            </a:r>
            <a:r>
              <a:rPr lang="en-US" sz="1000" dirty="0"/>
              <a:t>, R., Persaud, P., Stock, J. M., </a:t>
            </a:r>
            <a:r>
              <a:rPr lang="en-US" sz="1000" dirty="0" err="1"/>
              <a:t>Fuis</a:t>
            </a:r>
            <a:r>
              <a:rPr lang="en-US" sz="1000" dirty="0"/>
              <a:t>, G. S., Hole, J. A., Goldman, M., &amp; </a:t>
            </a:r>
            <a:r>
              <a:rPr lang="en-US" sz="1000" dirty="0" err="1"/>
              <a:t>Scheirer</a:t>
            </a:r>
            <a:r>
              <a:rPr lang="en-US" sz="1000" dirty="0"/>
              <a:t>, D. (2019). Three‐Dimensional Basin and Fault Structure From a Detailed Seismic Velocity Model of Coachella Valley, Southern California. Journal of Geophysical Research: Solid Earth,. </a:t>
            </a:r>
            <a:r>
              <a:rPr lang="en-US" sz="1000" dirty="0" err="1"/>
              <a:t>doi</a:t>
            </a:r>
            <a:r>
              <a:rPr lang="en-US" sz="1000" dirty="0"/>
              <a:t>: 10.1029/2018JB016260. </a:t>
            </a:r>
            <a:r>
              <a:rPr lang="en-US" sz="1000" dirty="0">
                <a:hlinkClick r:id="rId2"/>
              </a:rPr>
              <a:t>https://agupubs.onlinelibrary.wiley.com/doi/abs/10.1029/2018JB016260</a:t>
            </a:r>
            <a:endParaRPr lang="en-US" sz="1000" dirty="0"/>
          </a:p>
          <a:p>
            <a:r>
              <a:rPr lang="en-US" sz="1000" b="1" dirty="0"/>
              <a:t>Wasatch Model: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 err="1"/>
              <a:t>Magistrale</a:t>
            </a:r>
            <a:r>
              <a:rPr lang="en-US" sz="1000" dirty="0"/>
              <a:t>, H, Olsen, KB, </a:t>
            </a:r>
            <a:r>
              <a:rPr lang="en-US" sz="1000" dirty="0" err="1"/>
              <a:t>Pechmann</a:t>
            </a:r>
            <a:r>
              <a:rPr lang="en-US" sz="1000" dirty="0"/>
              <a:t>, JC (2008) Construction and verification of a Wasatch front community velocity model. Technical report no. HQGR.060012, 14 pp. Reston, VA: US Geological Survey.</a:t>
            </a:r>
          </a:p>
          <a:p>
            <a:r>
              <a:rPr lang="en-US" sz="1000" b="1" dirty="0"/>
              <a:t>Lin-Thurber Model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/>
              <a:t>Lin, G., C. H. Thurber, H. Zhang, E. </a:t>
            </a:r>
            <a:r>
              <a:rPr lang="en-US" sz="1000" dirty="0" err="1"/>
              <a:t>Hauksson</a:t>
            </a:r>
            <a:r>
              <a:rPr lang="en-US" sz="1000" dirty="0"/>
              <a:t>, P. Shearer, F. </a:t>
            </a:r>
            <a:r>
              <a:rPr lang="en-US" sz="1000" dirty="0" err="1"/>
              <a:t>Waldhauser</a:t>
            </a:r>
            <a:r>
              <a:rPr lang="en-US" sz="1000" dirty="0"/>
              <a:t>, T. M. </a:t>
            </a:r>
            <a:r>
              <a:rPr lang="en-US" sz="1000" dirty="0" err="1"/>
              <a:t>Brocher</a:t>
            </a:r>
            <a:r>
              <a:rPr lang="en-US" sz="1000" dirty="0"/>
              <a:t>, and J. </a:t>
            </a:r>
            <a:r>
              <a:rPr lang="en-US" sz="1000" dirty="0" err="1"/>
              <a:t>Hardebeck</a:t>
            </a:r>
            <a:r>
              <a:rPr lang="en-US" sz="1000" dirty="0"/>
              <a:t> (2010), A California statewide three-dimensional seismic velocity model from both absolute and differential times. Bulletin of the Seismological Society of America, 100, 225-240. </a:t>
            </a:r>
            <a:r>
              <a:rPr lang="en-US" sz="1000" dirty="0" err="1"/>
              <a:t>doi</a:t>
            </a:r>
            <a:r>
              <a:rPr lang="en-US" sz="1000" dirty="0"/>
              <a:t>: 10.1785/0120090028. SCEC Contribution 1360</a:t>
            </a:r>
          </a:p>
          <a:p>
            <a:r>
              <a:rPr lang="en-US" sz="1000" b="1" dirty="0"/>
              <a:t>Ely/Jordan GTL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/>
              <a:t>Ely, G., T. H. Jordan, P. Small, P. J. </a:t>
            </a:r>
            <a:r>
              <a:rPr lang="en-US" sz="1000" dirty="0" err="1"/>
              <a:t>Maechling</a:t>
            </a:r>
            <a:r>
              <a:rPr lang="en-US" sz="1000" dirty="0"/>
              <a:t> (2010), A Vs30-derived Near-surface Seismic Velocity Model Abstract S51A-1907, presented at 2010 Fall Meeting, AGU, San Francisco, Calif., 13-17 Dec.</a:t>
            </a:r>
          </a:p>
          <a:p>
            <a:r>
              <a:rPr lang="en-US" sz="1000" b="1" dirty="0"/>
              <a:t>Topography-based Vs30 Model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/>
              <a:t>Wald, D. J., and T. I. Allen (2007), Topographic slope as a proxy for seismic site conditions and amplification, Bull. Seism. Soc. Am., 97 (5), 1379-1395, doi:10.1785/0120060267.</a:t>
            </a:r>
          </a:p>
          <a:p>
            <a:r>
              <a:rPr lang="en-US" sz="1000" b="1" dirty="0"/>
              <a:t>Wills California Vs30 Model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/>
              <a:t>Wills, C. J., and K. B. </a:t>
            </a:r>
            <a:r>
              <a:rPr lang="en-US" sz="1000" dirty="0" err="1"/>
              <a:t>Clahan</a:t>
            </a:r>
            <a:r>
              <a:rPr lang="en-US" sz="1000" dirty="0"/>
              <a:t> (2006), Developing a map of geologically defined site-condition categories for California, Bull. Seism. Soc. Am., 96 (4A), 1483-1501, doi:10.1785/0120050179.</a:t>
            </a:r>
          </a:p>
          <a:p>
            <a:r>
              <a:rPr lang="en-US" sz="1000" b="1" dirty="0"/>
              <a:t>Thompson California Vs30 Model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/>
              <a:t>Thompson, E.M. (2018), An Updated Vs30 Map for California with Geologic and Topographic Constraints (ver. 2.0, July 2022): U.S. Geological Survey data release, doi:10.5066/F7JQ108S.</a:t>
            </a:r>
          </a:p>
          <a:p>
            <a:r>
              <a:rPr lang="en-US" sz="1000" b="1" dirty="0"/>
              <a:t>CVM-H Basins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 err="1"/>
              <a:t>Plesch</a:t>
            </a:r>
            <a:r>
              <a:rPr lang="en-US" sz="1000" dirty="0"/>
              <a:t>, A., C.H. Thurber, C. Tape, and J.H. Shaw (2021, 08), The SCEC CVM effort: new basin models, enhanced access and tomographic updates. Oral Presentation at 2021 SCEC Annual Meeting.</a:t>
            </a:r>
          </a:p>
          <a:p>
            <a:r>
              <a:rPr lang="en-US" sz="1000" b="1" dirty="0"/>
              <a:t>Digital Elevation Model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/>
              <a:t>USGS NED 1 arcsec DEM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>
                <a:hlinkClick r:id="rId3"/>
              </a:rPr>
              <a:t>https://apps.nationalmap.gov/datasets/</a:t>
            </a:r>
            <a:endParaRPr lang="en-US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>
                <a:hlinkClick r:id="rId4"/>
              </a:rPr>
              <a:t>https://cugir.library.cornell.edu/catalog/cugir-009096</a:t>
            </a: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42744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3E2C6E-3938-874A-80E4-677F98CE3A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6" y="533400"/>
            <a:ext cx="3936046" cy="5622924"/>
          </a:xfrm>
          <a:prstGeom prst="rect">
            <a:avLst/>
          </a:prstGeom>
        </p:spPr>
      </p:pic>
      <p:sp>
        <p:nvSpPr>
          <p:cNvPr id="343042" name="Title 3"/>
          <p:cNvSpPr>
            <a:spLocks noGrp="1"/>
          </p:cNvSpPr>
          <p:nvPr>
            <p:ph type="title"/>
          </p:nvPr>
        </p:nvSpPr>
        <p:spPr>
          <a:xfrm>
            <a:off x="227012" y="89582"/>
            <a:ext cx="11582404" cy="639762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charset="-128"/>
              </a:rPr>
              <a:t>CVM-H versus CVM-S4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EB83BF-66CC-1744-83C7-AE1404BE4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12FA7-4D85-3242-9E9A-D966E86C3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7</a:t>
            </a:fld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31276C-C942-BF0C-7FE0-E49E8D93E08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66" y="677618"/>
            <a:ext cx="3936046" cy="5622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44EE3B-3368-7802-C348-6DC5D51FD3DF}"/>
              </a:ext>
            </a:extLst>
          </p:cNvPr>
          <p:cNvSpPr txBox="1"/>
          <p:nvPr/>
        </p:nvSpPr>
        <p:spPr>
          <a:xfrm>
            <a:off x="418918" y="5992588"/>
            <a:ext cx="115824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Arial" charset="0"/>
              </a:rPr>
              <a:t>$cd /home/</a:t>
            </a:r>
            <a:r>
              <a:rPr lang="en-US" altLang="en-US" sz="1600" dirty="0" err="1">
                <a:solidFill>
                  <a:srgbClr val="000000"/>
                </a:solidFill>
                <a:latin typeface="Arial" charset="0"/>
              </a:rPr>
              <a:t>ucvm</a:t>
            </a:r>
            <a:r>
              <a:rPr lang="en-US" altLang="en-US" sz="1600" dirty="0">
                <a:solidFill>
                  <a:srgbClr val="000000"/>
                </a:solidFill>
                <a:latin typeface="Arial" charset="0"/>
              </a:rPr>
              <a:t>/ucvm194/utilities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Arial" charset="0"/>
              </a:rPr>
              <a:t>$./</a:t>
            </a:r>
            <a:r>
              <a:rPr lang="en-US" altLang="en-US" sz="1600" dirty="0" err="1">
                <a:solidFill>
                  <a:srgbClr val="000000"/>
                </a:solidFill>
                <a:latin typeface="Arial" charset="0"/>
              </a:rPr>
              <a:t>plot_depth_profile.py</a:t>
            </a:r>
            <a:r>
              <a:rPr lang="en-US" altLang="en-US" sz="1600" dirty="0">
                <a:solidFill>
                  <a:srgbClr val="000000"/>
                </a:solidFill>
                <a:latin typeface="Arial" charset="0"/>
              </a:rPr>
              <a:t> -s 34.0,-118.0 -b 0 -e 20000 -d </a:t>
            </a:r>
            <a:r>
              <a:rPr lang="en-US" altLang="en-US" sz="1600" dirty="0" err="1">
                <a:solidFill>
                  <a:srgbClr val="000000"/>
                </a:solidFill>
                <a:latin typeface="Arial" charset="0"/>
              </a:rPr>
              <a:t>vp,vs,density</a:t>
            </a:r>
            <a:r>
              <a:rPr lang="en-US" altLang="en-US" sz="1600" dirty="0">
                <a:solidFill>
                  <a:srgbClr val="000000"/>
                </a:solidFill>
                <a:latin typeface="Arial" charset="0"/>
              </a:rPr>
              <a:t> -v 5 -c </a:t>
            </a:r>
            <a:r>
              <a:rPr lang="en-US" altLang="en-US" sz="1600" dirty="0" err="1">
                <a:solidFill>
                  <a:srgbClr val="000000"/>
                </a:solidFill>
                <a:latin typeface="Arial" charset="0"/>
              </a:rPr>
              <a:t>cvms</a:t>
            </a:r>
            <a:r>
              <a:rPr lang="en-US" altLang="en-US" sz="1600" dirty="0">
                <a:solidFill>
                  <a:srgbClr val="000000"/>
                </a:solidFill>
                <a:latin typeface="Arial" charset="0"/>
              </a:rPr>
              <a:t> -o </a:t>
            </a:r>
            <a:r>
              <a:rPr lang="en-US" altLang="en-US" sz="1600" dirty="0" err="1">
                <a:solidFill>
                  <a:srgbClr val="000000"/>
                </a:solidFill>
                <a:latin typeface="Arial" charset="0"/>
              </a:rPr>
              <a:t>whittier_cvms_profile.png</a:t>
            </a:r>
            <a:endParaRPr lang="en-US" altLang="en-US" sz="1600" dirty="0">
              <a:solidFill>
                <a:srgbClr val="000000"/>
              </a:solidFill>
              <a:latin typeface="Arial" charset="0"/>
            </a:endParaRPr>
          </a:p>
          <a:p>
            <a:endParaRPr lang="en-US" altLang="en-US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04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439D-802C-8D47-B9AC-1516800E8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914400"/>
            <a:ext cx="5417494" cy="5417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212" y="5960580"/>
            <a:ext cx="121142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1400" dirty="0">
                <a:solidFill>
                  <a:srgbClr val="000000"/>
                </a:solidFill>
                <a:latin typeface="Arial" charset="0"/>
              </a:rPr>
              <a:t>$cd /home/</a:t>
            </a:r>
            <a:r>
              <a:rPr lang="en-US" altLang="en-US" sz="1400" dirty="0" err="1">
                <a:solidFill>
                  <a:srgbClr val="000000"/>
                </a:solidFill>
                <a:latin typeface="Arial" charset="0"/>
              </a:rPr>
              <a:t>ucvm</a:t>
            </a:r>
            <a:r>
              <a:rPr lang="en-US" altLang="en-US" sz="1400" dirty="0">
                <a:solidFill>
                  <a:srgbClr val="000000"/>
                </a:solidFill>
                <a:latin typeface="Arial" charset="0"/>
              </a:rPr>
              <a:t>/ucvm194/utilities</a:t>
            </a:r>
          </a:p>
          <a:p>
            <a:r>
              <a:rPr lang="en-US" altLang="en-US" sz="1400" dirty="0">
                <a:solidFill>
                  <a:srgbClr val="000000"/>
                </a:solidFill>
                <a:latin typeface="Arial" charset="0"/>
              </a:rPr>
              <a:t>$./</a:t>
            </a:r>
            <a:r>
              <a:rPr lang="en-US" altLang="en-US" sz="1400" dirty="0" err="1">
                <a:solidFill>
                  <a:srgbClr val="000000"/>
                </a:solidFill>
                <a:latin typeface="Arial" charset="0"/>
              </a:rPr>
              <a:t>plot_cross_section.py</a:t>
            </a:r>
            <a:r>
              <a:rPr lang="en-US" altLang="en-US" sz="1400" dirty="0">
                <a:solidFill>
                  <a:srgbClr val="000000"/>
                </a:solidFill>
                <a:latin typeface="Arial" charset="0"/>
              </a:rPr>
              <a:t> -b 34.0,-118.75 -u 34.0,-117.5 -h 100 -v 100 -d vs -c </a:t>
            </a:r>
            <a:r>
              <a:rPr lang="en-US" altLang="en-US" sz="1400" dirty="0" err="1">
                <a:solidFill>
                  <a:srgbClr val="000000"/>
                </a:solidFill>
                <a:latin typeface="Arial" charset="0"/>
              </a:rPr>
              <a:t>cvmh</a:t>
            </a:r>
            <a:r>
              <a:rPr lang="en-US" altLang="en-US" sz="1400" dirty="0">
                <a:solidFill>
                  <a:srgbClr val="000000"/>
                </a:solidFill>
                <a:latin typeface="Arial" charset="0"/>
              </a:rPr>
              <a:t> -s 0.0 -e 10000.0 –a d –o </a:t>
            </a:r>
            <a:r>
              <a:rPr lang="en-US" altLang="en-US" sz="1400" dirty="0" err="1">
                <a:solidFill>
                  <a:srgbClr val="000000"/>
                </a:solidFill>
                <a:latin typeface="Arial" charset="0"/>
              </a:rPr>
              <a:t>cvmh_cross_section.png</a:t>
            </a:r>
            <a:endParaRPr lang="en-US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3042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charset="-128"/>
              </a:rPr>
              <a:t>CVM-H versus CVM-S4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986A8B-AE6F-F04F-8A9E-1CF3F4002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0EBCB-118B-0B49-8CEE-B045BD75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uk-UA" smtClean="0"/>
              <a:pPr/>
              <a:t>8</a:t>
            </a:fld>
            <a:endParaRPr lang="uk-U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AD9F4-D469-0094-97E7-DFEC8F0F5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19" y="804696"/>
            <a:ext cx="5417494" cy="54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63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141" y="5545309"/>
            <a:ext cx="5562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lvl="0"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Vs at 1km depth for CVM-H v15.1 (left), for CVM-S4 (left center) </a:t>
            </a:r>
          </a:p>
        </p:txBody>
      </p:sp>
      <p:sp>
        <p:nvSpPr>
          <p:cNvPr id="343042" name="Title 3"/>
          <p:cNvSpPr>
            <a:spLocks noGrp="1"/>
          </p:cNvSpPr>
          <p:nvPr>
            <p:ph type="title"/>
          </p:nvPr>
        </p:nvSpPr>
        <p:spPr>
          <a:xfrm>
            <a:off x="379410" y="148814"/>
            <a:ext cx="11582403" cy="1325563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ea typeface="ＭＳ Ｐゴシック" charset="-128"/>
              </a:rPr>
              <a:t>Comparison of CVM-H and CVM-S4 LA Basin Z1.0 and Z2.5 depths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4F97D-3D8B-4240-9541-3EF21253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C87F6-986D-49E6-AF40-1B3A1EE8064D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79293-A3F2-1F42-BC49-0FBCB6F82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23602"/>
            <a:ext cx="12188825" cy="3088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E7E319-5E38-A644-B0C1-C165B9212EE3}"/>
              </a:ext>
            </a:extLst>
          </p:cNvPr>
          <p:cNvSpPr txBox="1"/>
          <p:nvPr/>
        </p:nvSpPr>
        <p:spPr>
          <a:xfrm>
            <a:off x="6164107" y="5712832"/>
            <a:ext cx="58674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lvl="0">
              <a:defRPr/>
            </a:pP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 Z2.5 depth for CVM-H (right center), and CVM-S4 (right)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D31955-BEFE-04C6-1D68-041A42748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Statewide California Earthquake Center</a:t>
            </a:r>
          </a:p>
        </p:txBody>
      </p:sp>
    </p:spTree>
    <p:extLst>
      <p:ext uri="{BB962C8B-B14F-4D97-AF65-F5344CB8AC3E}">
        <p14:creationId xmlns:p14="http://schemas.microsoft.com/office/powerpoint/2010/main" val="2309095482"/>
      </p:ext>
    </p:extLst>
  </p:cSld>
  <p:clrMapOvr>
    <a:masterClrMapping/>
  </p:clrMapOvr>
</p:sld>
</file>

<file path=ppt/theme/theme1.xml><?xml version="1.0" encoding="utf-8"?>
<a:theme xmlns:a="http://schemas.openxmlformats.org/drawingml/2006/main" name="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MapSeries-NorthAmerica_Tan" id="{8CFAC0C2-7596-8141-AC09-7B1BE1AF27ED}" vid="{D2FAE4A1-1E70-C04D-8AB3-03C38252D52D}"/>
    </a:ext>
  </a:extLst>
</a:theme>
</file>

<file path=ppt/theme/theme10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ontinental North America 16x9">
  <a:themeElements>
    <a:clrScheme name="Custom 8">
      <a:dk1>
        <a:srgbClr val="000000"/>
      </a:dk1>
      <a:lt1>
        <a:srgbClr val="990000"/>
      </a:lt1>
      <a:dk2>
        <a:srgbClr val="DDDDBE"/>
      </a:dk2>
      <a:lt2>
        <a:srgbClr val="AAB9C3"/>
      </a:lt2>
      <a:accent1>
        <a:srgbClr val="561643"/>
      </a:accent1>
      <a:accent2>
        <a:srgbClr val="2076FF"/>
      </a:accent2>
      <a:accent3>
        <a:srgbClr val="8EA604"/>
      </a:accent3>
      <a:accent4>
        <a:srgbClr val="F4B841"/>
      </a:accent4>
      <a:accent5>
        <a:srgbClr val="D17422"/>
      </a:accent5>
      <a:accent6>
        <a:srgbClr val="F75C03"/>
      </a:accent6>
      <a:hlink>
        <a:srgbClr val="2075FF"/>
      </a:hlink>
      <a:folHlink>
        <a:srgbClr val="AAB9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larity_CGSCEC_201509">
  <a:themeElements>
    <a:clrScheme name="Custom 5">
      <a:dk1>
        <a:srgbClr val="000000"/>
      </a:dk1>
      <a:lt1>
        <a:srgbClr val="FFFFFF"/>
      </a:lt1>
      <a:dk2>
        <a:srgbClr val="7D202B"/>
      </a:dk2>
      <a:lt2>
        <a:srgbClr val="EEECE1"/>
      </a:lt2>
      <a:accent1>
        <a:srgbClr val="B7A964"/>
      </a:accent1>
      <a:accent2>
        <a:srgbClr val="C0504D"/>
      </a:accent2>
      <a:accent3>
        <a:srgbClr val="8EB9E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1380830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template - appropriate for students, teachers, or businesses -  features a title slide with a map of the North American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2011-12-19T18:35:00+00:00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TP102804878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725058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0DA6411-895A-4DF5-A580-370C32B8C9B0}">
  <ds:schemaRefs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4873beb7-5857-4685-be1f-d57550cc96cc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DA4BDDA-73A5-4604-9F26-B2277CE31D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6EE188-8C78-4767-B50A-130BE28738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3557</Words>
  <Application>Microsoft Macintosh PowerPoint</Application>
  <PresentationFormat>Custom</PresentationFormat>
  <Paragraphs>551</Paragraphs>
  <Slides>45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Arial</vt:lpstr>
      <vt:lpstr>Calibri</vt:lpstr>
      <vt:lpstr>Calibri Light</vt:lpstr>
      <vt:lpstr>Century Gothic</vt:lpstr>
      <vt:lpstr>Noto Sans Symbols</vt:lpstr>
      <vt:lpstr>Times</vt:lpstr>
      <vt:lpstr>Times New Roman</vt:lpstr>
      <vt:lpstr>Continental North America 16x9</vt:lpstr>
      <vt:lpstr>Office Theme</vt:lpstr>
      <vt:lpstr>1_Office Theme</vt:lpstr>
      <vt:lpstr>Simple Dark</vt:lpstr>
      <vt:lpstr>2_Office Theme</vt:lpstr>
      <vt:lpstr>1_Continental North America 16x9</vt:lpstr>
      <vt:lpstr>3_Office Theme</vt:lpstr>
      <vt:lpstr>4_Office Theme</vt:lpstr>
      <vt:lpstr>Clarity_CGSCEC_201509</vt:lpstr>
      <vt:lpstr>SCEC CVMs and the Unified Community Velocity Model (UCVM) Software</vt:lpstr>
      <vt:lpstr>Agenda</vt:lpstr>
      <vt:lpstr>SCEC Seismic Velocity Models</vt:lpstr>
      <vt:lpstr>Unified Community Velocity Model (UCVM) Software Page</vt:lpstr>
      <vt:lpstr>PowerPoint Presentation</vt:lpstr>
      <vt:lpstr>PowerPoint Presentation</vt:lpstr>
      <vt:lpstr>CVM-H versus CVM-S4</vt:lpstr>
      <vt:lpstr>CVM-H versus CVM-S4</vt:lpstr>
      <vt:lpstr>Comparison of CVM-H and CVM-S4 LA Basin Z1.0 and Z2.5 depths</vt:lpstr>
      <vt:lpstr>Agenda</vt:lpstr>
      <vt:lpstr>Standard Questions about CVMs </vt:lpstr>
      <vt:lpstr>General Types of SCEC CVM Types</vt:lpstr>
      <vt:lpstr>Modified Hadley-Kanamori  Southern California 1D Model</vt:lpstr>
      <vt:lpstr>General Types of SCEC CVM Types</vt:lpstr>
      <vt:lpstr>CVM-S4 (native gtl,bkg)</vt:lpstr>
      <vt:lpstr>General Types of SCEC CVM Types</vt:lpstr>
      <vt:lpstr>PowerPoint Presentation</vt:lpstr>
      <vt:lpstr>CVM-H 15.1 (native gtl, no bkg)</vt:lpstr>
      <vt:lpstr>General Types of SCEC CVM Types</vt:lpstr>
      <vt:lpstr>CVM-S4.26 (no gtl,no bkg)</vt:lpstr>
      <vt:lpstr>CVM-S4.26 (no gtl, no bkg)</vt:lpstr>
      <vt:lpstr>General Types of SCEC CVM Types</vt:lpstr>
      <vt:lpstr>Combine Models using Tiling Method</vt:lpstr>
      <vt:lpstr>Example of Regional Model constructed by Tiling Models  (0 depth (left), 1k depth (right))</vt:lpstr>
      <vt:lpstr>CyberShake Study CS17.3 mesh (cca06, bay area, cvm-s4.26.m01)</vt:lpstr>
      <vt:lpstr>General Types of SCEC CVM Types</vt:lpstr>
      <vt:lpstr>CVM-H Basin Models (max depth ~10km) Standalone</vt:lpstr>
      <vt:lpstr>Dense Array Models</vt:lpstr>
      <vt:lpstr>General Types of SCEC CVM Types</vt:lpstr>
      <vt:lpstr>PowerPoint Presentation</vt:lpstr>
      <vt:lpstr>General Types of SCEC CVM Types</vt:lpstr>
      <vt:lpstr>ALBACORE Off-shore model from Ocean Bottom Sensors</vt:lpstr>
      <vt:lpstr>General Types of SCEC CVM Types</vt:lpstr>
      <vt:lpstr>PowerPoint Presentation</vt:lpstr>
      <vt:lpstr>PowerPoint Presentation</vt:lpstr>
      <vt:lpstr>CVM-S4.26 (no gtl,no bkg)</vt:lpstr>
      <vt:lpstr>Agenda</vt:lpstr>
      <vt:lpstr>Motivations for UCVM Development</vt:lpstr>
      <vt:lpstr>Capabilities of UCVM software</vt:lpstr>
      <vt:lpstr>Community Velocity Model (CVM) Web Viewer</vt:lpstr>
      <vt:lpstr>PowerPoint Presentation</vt:lpstr>
      <vt:lpstr>Unified Community Velocity Model (UCVM) Github Page</vt:lpstr>
      <vt:lpstr>Current ucvm query by depth specifies depth below ground level as a positive number. Negative depths are not valid because the query points would be in the air or in the water.</vt:lpstr>
      <vt:lpstr>CVM-H and CenCal models query by elevation return Vp and Vs properties of water for points below sea level and above ground level using a bathymetry model.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2017-06-20T22:47:00Z</cp:lastPrinted>
  <dcterms:created xsi:type="dcterms:W3CDTF">2017-06-20T22:12:15Z</dcterms:created>
  <dcterms:modified xsi:type="dcterms:W3CDTF">2023-12-05T03:32:52Z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